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52"/>
  </p:notesMasterIdLst>
  <p:sldIdLst>
    <p:sldId id="313" r:id="rId2"/>
    <p:sldId id="256" r:id="rId3"/>
    <p:sldId id="262" r:id="rId4"/>
    <p:sldId id="260" r:id="rId5"/>
    <p:sldId id="267" r:id="rId6"/>
    <p:sldId id="259" r:id="rId7"/>
    <p:sldId id="261" r:id="rId8"/>
    <p:sldId id="266" r:id="rId9"/>
    <p:sldId id="265" r:id="rId10"/>
    <p:sldId id="268" r:id="rId11"/>
    <p:sldId id="272" r:id="rId12"/>
    <p:sldId id="273" r:id="rId13"/>
    <p:sldId id="314" r:id="rId14"/>
    <p:sldId id="275" r:id="rId15"/>
    <p:sldId id="279" r:id="rId16"/>
    <p:sldId id="280" r:id="rId17"/>
    <p:sldId id="281" r:id="rId18"/>
    <p:sldId id="283" r:id="rId19"/>
    <p:sldId id="284" r:id="rId20"/>
    <p:sldId id="318" r:id="rId21"/>
    <p:sldId id="312" r:id="rId22"/>
    <p:sldId id="319" r:id="rId23"/>
    <p:sldId id="289" r:id="rId24"/>
    <p:sldId id="288" r:id="rId25"/>
    <p:sldId id="301" r:id="rId26"/>
    <p:sldId id="320" r:id="rId27"/>
    <p:sldId id="302" r:id="rId28"/>
    <p:sldId id="285" r:id="rId29"/>
    <p:sldId id="291" r:id="rId30"/>
    <p:sldId id="294" r:id="rId31"/>
    <p:sldId id="286" r:id="rId32"/>
    <p:sldId id="322" r:id="rId33"/>
    <p:sldId id="321" r:id="rId34"/>
    <p:sldId id="323" r:id="rId35"/>
    <p:sldId id="295" r:id="rId36"/>
    <p:sldId id="310" r:id="rId37"/>
    <p:sldId id="297" r:id="rId38"/>
    <p:sldId id="296" r:id="rId39"/>
    <p:sldId id="303" r:id="rId40"/>
    <p:sldId id="304" r:id="rId41"/>
    <p:sldId id="257" r:id="rId42"/>
    <p:sldId id="305" r:id="rId43"/>
    <p:sldId id="258" r:id="rId44"/>
    <p:sldId id="308" r:id="rId45"/>
    <p:sldId id="306" r:id="rId46"/>
    <p:sldId id="271" r:id="rId47"/>
    <p:sldId id="309" r:id="rId48"/>
    <p:sldId id="317" r:id="rId49"/>
    <p:sldId id="324" r:id="rId50"/>
    <p:sldId id="31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5294" autoAdjust="0"/>
  </p:normalViewPr>
  <p:slideViewPr>
    <p:cSldViewPr>
      <p:cViewPr varScale="1">
        <p:scale>
          <a:sx n="100" d="100"/>
          <a:sy n="100" d="100"/>
        </p:scale>
        <p:origin x="-5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0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72DB4-5734-40B7-9405-EBC05FE61D64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E7421-152F-4C5F-A339-C37B49386B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1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rendaneich.com/tag/history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Brendan_Eich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baseline="0" dirty="0" smtClean="0"/>
              <a:t> is to modern software what the electric guitar is to modern music. Versatile, accessible, purists hate it, beginners love it, but it’s had such a profound and widespread impact that you really can’t ignore it.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It’s been called the “world’s most misunderstood programming language”, and tonight I’m hoping to clear up some of that misunderstanding, to explore how – and why – JS has ended up being so misunderstood, and to show you some of the amazing work that people are doing with this remarkable language.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First, though we’re going to play a game – make sure everybody’s awake. It’s time to play… NAME THAT LANGUAGE!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32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1936</a:t>
            </a:r>
            <a:r>
              <a:rPr lang="en-GB" baseline="0" dirty="0" smtClean="0"/>
              <a:t> – Princeton. Picture a scene something like Indiana Jones’ office in Raiders of the Lost Ark – wood-panelled studies, Gothic buildings and leafy campus lawns. Computers don’t exist yet and computability is still somewhere between mathematics and philosophy. Following long correspondence with </a:t>
            </a:r>
            <a:r>
              <a:rPr lang="en-GB" dirty="0" smtClean="0"/>
              <a:t>Kurt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Godel</a:t>
            </a:r>
            <a:r>
              <a:rPr lang="en-GB" baseline="0" dirty="0" smtClean="0"/>
              <a:t> on the theory of computability, </a:t>
            </a:r>
            <a:r>
              <a:rPr lang="en-GB" dirty="0" smtClean="0"/>
              <a:t>the American</a:t>
            </a:r>
            <a:r>
              <a:rPr lang="en-GB" baseline="0" dirty="0" smtClean="0"/>
              <a:t> mathematician Alonzo Church creates a formal notation for studying the definition and application of functions. Church chooses the </a:t>
            </a:r>
            <a:r>
              <a:rPr lang="en-GB" baseline="0" dirty="0" err="1" smtClean="0"/>
              <a:t>greek</a:t>
            </a:r>
            <a:r>
              <a:rPr lang="en-GB" baseline="0" dirty="0" smtClean="0"/>
              <a:t> letter Lambda to represent anonymous functions in his notation, and his work becomes known as the lambda calculus.</a:t>
            </a:r>
          </a:p>
          <a:p>
            <a:pPr lvl="0"/>
            <a:endParaRPr lang="en-GB" baseline="0" dirty="0" smtClean="0"/>
          </a:p>
          <a:p>
            <a:pPr lvl="0"/>
            <a:r>
              <a:rPr lang="en-GB" baseline="0" dirty="0" smtClean="0"/>
              <a:t>If you’ve ever wondered why anonymous functions in .NET and Python are known as “lambdas” – that’s why.</a:t>
            </a:r>
          </a:p>
          <a:p>
            <a:pPr lvl="0"/>
            <a:endParaRPr lang="en-GB" baseline="0" dirty="0" smtClean="0"/>
          </a:p>
          <a:p>
            <a:pPr lvl="0"/>
            <a:r>
              <a:rPr lang="en-GB" baseline="0" dirty="0" smtClean="0"/>
              <a:t>Church went on to supervise Alan Turing’s PhD at Princeton; and together, their work has become known as the “Church-Turing thesis” – one of the most important theorems in computer science - which basically states that everything computable is computable by a Turing machine.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8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Twenty-odd</a:t>
            </a:r>
            <a:r>
              <a:rPr lang="en-GB" baseline="0" dirty="0" smtClean="0"/>
              <a:t> years later, this man - </a:t>
            </a:r>
            <a:r>
              <a:rPr lang="en-GB" dirty="0" smtClean="0"/>
              <a:t>John McCarthy - joins MIT and starts the MIT AI Project. In 1960, he John McCarthy publishes his design for a new language,</a:t>
            </a:r>
            <a:r>
              <a:rPr lang="en-GB" baseline="0" dirty="0" smtClean="0"/>
              <a:t> based on lists of symbols – he calls the language “Lisp”, short for “list processing”, and one of the key features of his theoretical language design is a routine called </a:t>
            </a:r>
            <a:r>
              <a:rPr lang="en-GB" i="1" baseline="0" dirty="0" err="1" smtClean="0"/>
              <a:t>eval</a:t>
            </a:r>
            <a:r>
              <a:rPr lang="en-GB" i="0" baseline="0" dirty="0" smtClean="0"/>
              <a:t>.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One</a:t>
            </a:r>
            <a:r>
              <a:rPr lang="en-GB" baseline="0" dirty="0" smtClean="0"/>
              <a:t> of his grad students, </a:t>
            </a:r>
            <a:r>
              <a:rPr lang="en-GB" dirty="0" smtClean="0"/>
              <a:t>Steve Russell, realizes that the </a:t>
            </a:r>
            <a:r>
              <a:rPr lang="en-GB" i="1" dirty="0" err="1" smtClean="0"/>
              <a:t>eval</a:t>
            </a:r>
            <a:r>
              <a:rPr lang="en-GB" dirty="0" smtClean="0"/>
              <a:t> function, as well as being part of the language design, would actually work as a Lisp interpreter – and implements it, in machine code on</a:t>
            </a:r>
            <a:r>
              <a:rPr lang="en-GB" baseline="0" dirty="0" smtClean="0"/>
              <a:t> an IBM 704. Suddenly </a:t>
            </a:r>
            <a:r>
              <a:rPr lang="en-GB" dirty="0" smtClean="0"/>
              <a:t>Lisp exists.</a:t>
            </a:r>
            <a:r>
              <a:rPr lang="en-GB" baseline="0" dirty="0" smtClean="0"/>
              <a:t> Steve Russell goes on to make computer history by writing </a:t>
            </a:r>
            <a:r>
              <a:rPr lang="en-GB" baseline="0" dirty="0" err="1" smtClean="0"/>
              <a:t>Spacewar</a:t>
            </a:r>
            <a:r>
              <a:rPr lang="en-GB" baseline="0" dirty="0" smtClean="0"/>
              <a:t>! for the PDP10 minicomputer – one of the first computer games ever created – and Lisp proves so successful that it’s still in use today.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67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next step on the road 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takes place around 1975. </a:t>
            </a:r>
            <a:r>
              <a:rPr lang="en-GB" baseline="0" dirty="0" smtClean="0"/>
              <a:t>CLICK Guy </a:t>
            </a:r>
            <a:r>
              <a:rPr lang="en-GB" baseline="0" dirty="0" smtClean="0"/>
              <a:t>L Steele – famous as the GLS who edited the Hackers Jargon File for most of the 1980s – and his colleague Gerald Jay </a:t>
            </a:r>
            <a:r>
              <a:rPr lang="en-GB" baseline="0" dirty="0" err="1" smtClean="0"/>
              <a:t>Sussman</a:t>
            </a:r>
            <a:r>
              <a:rPr lang="en-GB" baseline="0" dirty="0" smtClean="0"/>
              <a:t> set out to create a </a:t>
            </a:r>
            <a:r>
              <a:rPr lang="en-GB" dirty="0" smtClean="0"/>
              <a:t>“minimalist dialect” of Lisp (c.f. Common Lisp). In</a:t>
            </a:r>
            <a:r>
              <a:rPr lang="en-GB" baseline="0" dirty="0" smtClean="0"/>
              <a:t> a series of publications known as the “lambda papers”, they develop a new dialect of Lisp, very </a:t>
            </a:r>
            <a:r>
              <a:rPr lang="en-GB" dirty="0" smtClean="0"/>
              <a:t>closely based on Alonzo Church’s original lambda calculus. Originally a derivation of an earlier programming language called Planner – they dubbed it Schemer, but the PDP-10 had a 6-character limit on the ITS file-system, hence SCHEME.</a:t>
            </a:r>
          </a:p>
          <a:p>
            <a:endParaRPr lang="en-GB" dirty="0" smtClean="0"/>
          </a:p>
          <a:p>
            <a:r>
              <a:rPr lang="en-GB" dirty="0" smtClean="0"/>
              <a:t>Scheme was the first dialect of Lisp to choose </a:t>
            </a:r>
            <a:r>
              <a:rPr lang="en-GB" i="1" dirty="0" smtClean="0"/>
              <a:t>lexical </a:t>
            </a:r>
            <a:r>
              <a:rPr lang="en-GB" dirty="0" smtClean="0"/>
              <a:t>or </a:t>
            </a:r>
            <a:r>
              <a:rPr lang="en-GB" i="1" dirty="0" smtClean="0"/>
              <a:t>static scope</a:t>
            </a:r>
            <a:r>
              <a:rPr lang="en-GB" dirty="0" smtClean="0"/>
              <a:t> (borrowed from </a:t>
            </a:r>
            <a:r>
              <a:rPr lang="en-GB" dirty="0" err="1" smtClean="0"/>
              <a:t>Algol</a:t>
            </a:r>
            <a:r>
              <a:rPr lang="en-GB" dirty="0" smtClean="0"/>
              <a:t>) – which we’ll look at in a moment.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697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The </a:t>
            </a:r>
            <a:r>
              <a:rPr lang="en-GB" dirty="0" smtClean="0"/>
              <a:t>next milestone is the bit no-one’s ever heard</a:t>
            </a:r>
            <a:r>
              <a:rPr lang="en-GB" baseline="0" dirty="0" smtClean="0"/>
              <a:t> of – an “extreme object-oriented language” called Self, developed at Xerox </a:t>
            </a:r>
            <a:r>
              <a:rPr lang="en-GB" baseline="0" dirty="0" err="1" smtClean="0"/>
              <a:t>Parc</a:t>
            </a:r>
            <a:r>
              <a:rPr lang="en-GB" baseline="0" dirty="0" smtClean="0"/>
              <a:t> in the 1980s. Self is notable because it was the first language to introduce prototyped inheritance – something we’ll be discussing quite a lot in the next hour or so – but other than that, the language is so obscure I couldn’t even find a factorial example to use in the Name That Language game earlier.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Anyway. Let’s fast-forward to April 1995. Netscape are gearing up for their big dot-com-bubble IPO, and someone decides their new browser should have some sort of programming language in it. </a:t>
            </a:r>
            <a:r>
              <a:rPr lang="en-GB" dirty="0" smtClean="0"/>
              <a:t>They call Brendan </a:t>
            </a:r>
            <a:r>
              <a:rPr lang="en-GB" dirty="0" err="1" smtClean="0"/>
              <a:t>Eich</a:t>
            </a:r>
            <a:r>
              <a:rPr lang="en-GB" dirty="0" smtClean="0"/>
              <a:t>, an engineer who cut his teeth writing operating systems for Silicon Graphics, and ask if he wants to come over and “implement Scheme in their browser” </a:t>
            </a:r>
          </a:p>
          <a:p>
            <a:endParaRPr lang="en-GB" dirty="0" smtClean="0"/>
          </a:p>
          <a:p>
            <a:r>
              <a:rPr lang="en-GB" dirty="0" smtClean="0"/>
              <a:t> (</a:t>
            </a:r>
            <a:r>
              <a:rPr lang="en-GB" dirty="0" smtClean="0">
                <a:hlinkClick r:id="rId3"/>
              </a:rPr>
              <a:t>http://brendaneich.com/tag/history/</a:t>
            </a:r>
            <a:r>
              <a:rPr lang="en-GB" dirty="0" smtClean="0"/>
              <a:t>) – sounds weird now, but at the time there were bespoke macro languages, and there was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Emacs</a:t>
            </a:r>
            <a:r>
              <a:rPr lang="en-GB" baseline="0" dirty="0" smtClean="0"/>
              <a:t> and </a:t>
            </a:r>
            <a:r>
              <a:rPr lang="en-GB" baseline="0" dirty="0" err="1" smtClean="0"/>
              <a:t>AutoLISP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Eich</a:t>
            </a:r>
            <a:r>
              <a:rPr lang="en-GB" baseline="0" dirty="0" smtClean="0"/>
              <a:t> ends up – like all of us have – stuck between a wealth of industry knowledge and best practise on one hand, and crazy marketing pressure on the other. </a:t>
            </a:r>
            <a:r>
              <a:rPr lang="en-GB" dirty="0" smtClean="0"/>
              <a:t>Java was huge,</a:t>
            </a:r>
            <a:r>
              <a:rPr lang="en-GB" baseline="0" dirty="0" smtClean="0"/>
              <a:t> Netscape were courting Sun to ship Java in their browser, and </a:t>
            </a:r>
            <a:r>
              <a:rPr lang="en-GB" dirty="0" smtClean="0"/>
              <a:t>Bill Joy (founder of Sun Microsystems) </a:t>
            </a:r>
            <a:r>
              <a:rPr lang="en-GB" dirty="0" err="1" smtClean="0"/>
              <a:t>grokked</a:t>
            </a:r>
            <a:r>
              <a:rPr lang="en-GB" dirty="0" smtClean="0"/>
              <a:t> the idea of a light-weight scripting language as a companion to full-blown compiled Java applets. Netscape upper management said the language “must look like Java” and there was a general consensus that it had to run in the browser, in source form – no linkers, no compilers.</a:t>
            </a:r>
            <a:r>
              <a:rPr lang="en-GB" baseline="0" dirty="0" smtClean="0"/>
              <a:t> He’s said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"JS had to “look like Java” only less so, be Java’s dumb kid brother or boy-hostage sidekick. Plus, I had to be done in ten days or something worse than JS would have happened“ (</a:t>
            </a:r>
            <a:r>
              <a:rPr lang="en-GB" dirty="0" smtClean="0">
                <a:hlinkClick r:id="rId4"/>
              </a:rPr>
              <a:t>http://en.wikipedia.org/wiki/Brendan_Eich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So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Eich</a:t>
            </a:r>
            <a:r>
              <a:rPr lang="en-GB" baseline="0" dirty="0" smtClean="0"/>
              <a:t> cherry-picks. He borrows his syntax from Java. From an obscure OO language called Self, he borrows something called prototyped inheritance. He borrows the “function” keyword from </a:t>
            </a:r>
            <a:r>
              <a:rPr lang="en-GB" baseline="0" dirty="0" err="1" smtClean="0"/>
              <a:t>Awk</a:t>
            </a:r>
            <a:r>
              <a:rPr lang="en-GB" baseline="0" dirty="0" smtClean="0"/>
              <a:t>, regular expression literals from Perl, and pretty much everything else from Scheme. And it worked.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. </a:t>
            </a:r>
            <a:r>
              <a:rPr lang="en-GB" baseline="0" dirty="0" err="1" smtClean="0"/>
              <a:t>Eich</a:t>
            </a:r>
            <a:r>
              <a:rPr lang="en-GB" baseline="0" dirty="0" smtClean="0"/>
              <a:t> said in 2008 that “he still thinks of JS as the quickie love-child of C and Self; the part that is good is not original, and the part that is original is not good” (</a:t>
            </a:r>
            <a:r>
              <a:rPr lang="en-GB" dirty="0" smtClean="0">
                <a:hlinkClick r:id="rId3"/>
              </a:rPr>
              <a:t>http://brendaneich.com/tag/history/</a:t>
            </a:r>
            <a:r>
              <a:rPr lang="en-GB" dirty="0" smtClean="0"/>
              <a:t>) </a:t>
            </a:r>
            <a:r>
              <a:rPr lang="en-GB" baseline="0" dirty="0" smtClean="0"/>
              <a:t>but as we’ll see tonight, it doesn’t seem to have done JS’ popularity any harm.</a:t>
            </a:r>
          </a:p>
          <a:p>
            <a:endParaRPr lang="en-GB" dirty="0" smtClean="0"/>
          </a:p>
          <a:p>
            <a:r>
              <a:rPr lang="en-GB" dirty="0" smtClean="0"/>
              <a:t>August 11, 1995 – Alonzo Church dies in Ohio aged 92.  </a:t>
            </a:r>
          </a:p>
          <a:p>
            <a:endParaRPr lang="en-GB" dirty="0" smtClean="0"/>
          </a:p>
          <a:p>
            <a:r>
              <a:rPr lang="en-GB" dirty="0" smtClean="0"/>
              <a:t>September 1995 – “</a:t>
            </a:r>
            <a:r>
              <a:rPr lang="en-GB" dirty="0" err="1" smtClean="0"/>
              <a:t>LiveScript</a:t>
            </a:r>
            <a:r>
              <a:rPr lang="en-GB" dirty="0" smtClean="0"/>
              <a:t>” makes its debut in Netscape Navigator 2.0 beta, the same month that Larry Page joins Sergey </a:t>
            </a:r>
            <a:r>
              <a:rPr lang="en-GB" dirty="0" err="1" smtClean="0"/>
              <a:t>Brin</a:t>
            </a:r>
            <a:r>
              <a:rPr lang="en-GB" dirty="0" smtClean="0"/>
              <a:t> at Stanford.</a:t>
            </a:r>
          </a:p>
          <a:p>
            <a:endParaRPr lang="en-GB" dirty="0" smtClean="0"/>
          </a:p>
          <a:p>
            <a:r>
              <a:rPr lang="en-GB" dirty="0" smtClean="0"/>
              <a:t>December 4</a:t>
            </a:r>
            <a:r>
              <a:rPr lang="en-GB" baseline="30000" dirty="0" smtClean="0"/>
              <a:t>th</a:t>
            </a:r>
            <a:r>
              <a:rPr lang="en-GB" dirty="0" smtClean="0"/>
              <a:t>, 1995 – </a:t>
            </a:r>
            <a:r>
              <a:rPr lang="en-GB" dirty="0" err="1" smtClean="0"/>
              <a:t>Livescript</a:t>
            </a:r>
            <a:r>
              <a:rPr lang="en-GB" dirty="0" smtClean="0"/>
              <a:t> officially renamed to </a:t>
            </a:r>
            <a:r>
              <a:rPr lang="en-GB" dirty="0" err="1" smtClean="0"/>
              <a:t>Javascript</a:t>
            </a:r>
            <a:r>
              <a:rPr lang="en-GB" dirty="0" smtClean="0"/>
              <a:t>, confusing everybody.</a:t>
            </a:r>
          </a:p>
          <a:p>
            <a:endParaRPr lang="en-GB" dirty="0" smtClean="0"/>
          </a:p>
          <a:p>
            <a:r>
              <a:rPr lang="en-GB" dirty="0" smtClean="0"/>
              <a:t>March 1996 – official release of Netscape 2.0</a:t>
            </a:r>
            <a:r>
              <a:rPr lang="en-GB" baseline="0" dirty="0" smtClean="0"/>
              <a:t> and the first release of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948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summer, Microsoft bring out Internet Explorer 3.0, which supports almost everything… except the </a:t>
            </a:r>
            <a:r>
              <a:rPr lang="en-GB" dirty="0" err="1" smtClean="0"/>
              <a:t>document.images</a:t>
            </a:r>
            <a:r>
              <a:rPr lang="en-GB" dirty="0" smtClean="0"/>
              <a:t> array. Hands</a:t>
            </a:r>
            <a:r>
              <a:rPr lang="en-GB" baseline="0" dirty="0" smtClean="0"/>
              <a:t> up anyone who was writing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in 1996. What were you doing with it? Fancy image roll-overs? Yeah, me too.</a:t>
            </a:r>
          </a:p>
          <a:p>
            <a:endParaRPr lang="en-GB" dirty="0" smtClean="0"/>
          </a:p>
          <a:p>
            <a:r>
              <a:rPr lang="en-GB" dirty="0" smtClean="0"/>
              <a:t>Interesting</a:t>
            </a:r>
            <a:r>
              <a:rPr lang="en-GB" baseline="0" dirty="0" smtClean="0"/>
              <a:t> to note that in </a:t>
            </a:r>
            <a:r>
              <a:rPr lang="en-GB" dirty="0" smtClean="0"/>
              <a:t>IIS 3.0 –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JScript</a:t>
            </a:r>
            <a:r>
              <a:rPr lang="en-GB" baseline="0" dirty="0" smtClean="0"/>
              <a:t> on the server, which (along with Netscape’s </a:t>
            </a:r>
            <a:r>
              <a:rPr lang="en-GB" baseline="0" dirty="0" err="1" smtClean="0"/>
              <a:t>LiveWire</a:t>
            </a:r>
            <a:r>
              <a:rPr lang="en-GB" baseline="0" dirty="0" smtClean="0"/>
              <a:t> server) meant there were two competing implementations of server-side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as far back as 1997.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Netscape could probably have sued – or *something* - but instead, they decided to make their language an open standard.</a:t>
            </a:r>
          </a:p>
          <a:p>
            <a:endParaRPr lang="en-GB" dirty="0" smtClean="0"/>
          </a:p>
          <a:p>
            <a:r>
              <a:rPr lang="en-GB" dirty="0" smtClean="0"/>
              <a:t>JavaScript submitted to ECMA in Nov 1996, concerned that </a:t>
            </a:r>
            <a:r>
              <a:rPr lang="en-GB" dirty="0" err="1" smtClean="0"/>
              <a:t>standardizard</a:t>
            </a:r>
            <a:r>
              <a:rPr lang="en-GB" dirty="0" smtClean="0"/>
              <a:t> (driven by </a:t>
            </a:r>
            <a:r>
              <a:rPr lang="en-GB" dirty="0" err="1" smtClean="0"/>
              <a:t>document.images</a:t>
            </a:r>
            <a:r>
              <a:rPr lang="en-GB" dirty="0" smtClean="0"/>
              <a:t> lack of support in IE3) was necessary for widespread adoption</a:t>
            </a:r>
          </a:p>
          <a:p>
            <a:endParaRPr lang="en-GB" dirty="0" smtClean="0"/>
          </a:p>
          <a:p>
            <a:r>
              <a:rPr lang="en-GB" dirty="0" smtClean="0"/>
              <a:t>ECMA-262 v1 adopted</a:t>
            </a:r>
            <a:r>
              <a:rPr lang="en-GB" baseline="0" dirty="0" smtClean="0"/>
              <a:t> in June 1997, and in Oct 1997 – IE 4 includes </a:t>
            </a:r>
            <a:r>
              <a:rPr lang="en-GB" baseline="0" dirty="0" err="1" smtClean="0"/>
              <a:t>JScript</a:t>
            </a:r>
            <a:r>
              <a:rPr lang="en-GB" baseline="0" dirty="0" smtClean="0"/>
              <a:t> 3, the first non-Netscape implementation of ECMA 262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073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1999 – IE5 introduces the XMLHTTP ActiveX control, but nobody notices because it’s ActiveX,</a:t>
            </a:r>
            <a:r>
              <a:rPr lang="en-GB" baseline="0" dirty="0" smtClean="0"/>
              <a:t> it’s IE only, and no-one’s really doing anything much with it.</a:t>
            </a: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2000 – Outlook Web Access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2001 – the first JSON message.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Doug </a:t>
            </a:r>
            <a:r>
              <a:rPr lang="en-GB" dirty="0" err="1" smtClean="0"/>
              <a:t>Crockford</a:t>
            </a:r>
            <a:r>
              <a:rPr lang="en-GB" dirty="0" smtClean="0"/>
              <a:t> (Yahoo) “discovered” JSON in</a:t>
            </a:r>
            <a:r>
              <a:rPr lang="en-GB" baseline="0" dirty="0" smtClean="0"/>
              <a:t> 2001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baseline="0" dirty="0" smtClean="0"/>
              <a:t>He says he’s since discovered someone at Netscape was using JS array literals for communication as early as 1996.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GB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dirty="0" smtClean="0"/>
              <a:t>JSON – originally</a:t>
            </a:r>
            <a:r>
              <a:rPr lang="en-GB" baseline="0" dirty="0" smtClean="0"/>
              <a:t> going to be called “</a:t>
            </a:r>
            <a:r>
              <a:rPr lang="en-GB" baseline="0" dirty="0" err="1" smtClean="0"/>
              <a:t>jizmal</a:t>
            </a:r>
            <a:r>
              <a:rPr lang="en-GB" baseline="0" dirty="0" smtClean="0"/>
              <a:t>” – the JavaScript Message Language</a:t>
            </a:r>
          </a:p>
          <a:p>
            <a:r>
              <a:rPr lang="en-GB" baseline="0" dirty="0" smtClean="0"/>
              <a:t>- but there was already the Java Speech </a:t>
            </a:r>
            <a:r>
              <a:rPr lang="en-GB" baseline="0" dirty="0" err="1" smtClean="0"/>
              <a:t>Markup</a:t>
            </a:r>
            <a:r>
              <a:rPr lang="en-GB" baseline="0" dirty="0" smtClean="0"/>
              <a:t> Language</a:t>
            </a:r>
          </a:p>
          <a:p>
            <a:r>
              <a:rPr lang="en-GB" baseline="0" dirty="0" smtClean="0"/>
              <a:t>- so they renamed it JSON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he says he didn’t invent it; he discovered it, named it and gave it a domain –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2002 – Douglas </a:t>
            </a:r>
            <a:r>
              <a:rPr lang="en-GB" dirty="0" err="1" smtClean="0"/>
              <a:t>Crockford</a:t>
            </a:r>
            <a:r>
              <a:rPr lang="en-GB" dirty="0" smtClean="0"/>
              <a:t> launches</a:t>
            </a:r>
            <a:r>
              <a:rPr lang="en-GB" baseline="0" dirty="0" smtClean="0"/>
              <a:t> JSON.org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2003 (?) – Google Suggest – I can remember</a:t>
            </a:r>
            <a:r>
              <a:rPr lang="en-GB" baseline="0" dirty="0" smtClean="0"/>
              <a:t> thinking “wow…”</a:t>
            </a:r>
            <a:endParaRPr lang="en-GB" dirty="0" smtClean="0"/>
          </a:p>
          <a:p>
            <a:r>
              <a:rPr lang="en-GB" dirty="0" smtClean="0"/>
              <a:t>2004 April 1</a:t>
            </a:r>
            <a:r>
              <a:rPr lang="en-GB" baseline="30000" dirty="0" smtClean="0"/>
              <a:t>st</a:t>
            </a:r>
            <a:r>
              <a:rPr lang="en-GB" dirty="0" smtClean="0"/>
              <a:t> – Google announce </a:t>
            </a:r>
            <a:r>
              <a:rPr lang="en-GB" dirty="0" err="1" smtClean="0"/>
              <a:t>GMail</a:t>
            </a:r>
            <a:r>
              <a:rPr lang="en-GB" dirty="0" smtClean="0"/>
              <a:t> (invitation-only beta) and everyone assumes a gigabyte of free webmail is an April Fool’s joke.</a:t>
            </a:r>
          </a:p>
          <a:p>
            <a:r>
              <a:rPr lang="en-GB" dirty="0" smtClean="0"/>
              <a:t>2005 – (Feb 8th) Google Maps launches</a:t>
            </a:r>
          </a:p>
          <a:p>
            <a:r>
              <a:rPr lang="en-GB" dirty="0" smtClean="0"/>
              <a:t>Feb 18</a:t>
            </a:r>
            <a:r>
              <a:rPr lang="en-GB" baseline="30000" dirty="0" smtClean="0"/>
              <a:t>th</a:t>
            </a:r>
            <a:r>
              <a:rPr lang="en-GB" dirty="0" smtClean="0"/>
              <a:t> – Jesse James Garrett coins the term Ajax (Asynchronous JavaScript + XML) to describe the new approach to web apps demonstrated by Google Suggest and Google Maps</a:t>
            </a:r>
          </a:p>
          <a:p>
            <a:r>
              <a:rPr lang="en-GB" dirty="0" smtClean="0"/>
              <a:t>June 2005 – Apple open-source </a:t>
            </a:r>
            <a:r>
              <a:rPr lang="en-GB" dirty="0" err="1" smtClean="0"/>
              <a:t>WebKit</a:t>
            </a:r>
            <a:endParaRPr lang="en-GB" dirty="0" smtClean="0"/>
          </a:p>
          <a:p>
            <a:r>
              <a:rPr lang="en-GB" dirty="0" smtClean="0"/>
              <a:t>Aug 2005 – Doug </a:t>
            </a:r>
            <a:r>
              <a:rPr lang="en-GB" dirty="0" err="1" smtClean="0"/>
              <a:t>Crockford</a:t>
            </a:r>
            <a:r>
              <a:rPr lang="en-GB" baseline="0" dirty="0" smtClean="0"/>
              <a:t> joins Yahoo as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Architect</a:t>
            </a:r>
            <a:endParaRPr lang="en-GB" dirty="0" smtClean="0"/>
          </a:p>
          <a:p>
            <a:r>
              <a:rPr lang="en-GB" dirty="0" smtClean="0"/>
              <a:t>Dec 2005 – Yahoo! begins offering JSON support for web services.</a:t>
            </a:r>
          </a:p>
          <a:p>
            <a:endParaRPr lang="en-GB" dirty="0" smtClean="0"/>
          </a:p>
          <a:p>
            <a:r>
              <a:rPr lang="en-GB" dirty="0" smtClean="0"/>
              <a:t>We have</a:t>
            </a:r>
            <a:r>
              <a:rPr lang="en-GB" baseline="0" dirty="0" smtClean="0"/>
              <a:t> technology, we have cool names, we have killer apps, and the future is so bright we’re all wearing shades…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150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 smtClean="0"/>
              <a:t>CLICK</a:t>
            </a:r>
            <a:r>
              <a:rPr lang="en-GB" baseline="0" dirty="0" smtClean="0"/>
              <a:t> </a:t>
            </a:r>
            <a:r>
              <a:rPr lang="en-GB" dirty="0" smtClean="0"/>
              <a:t>March </a:t>
            </a:r>
            <a:r>
              <a:rPr lang="en-GB" dirty="0" smtClean="0"/>
              <a:t>21</a:t>
            </a:r>
            <a:r>
              <a:rPr lang="en-GB" baseline="30000" dirty="0" smtClean="0"/>
              <a:t>st</a:t>
            </a:r>
            <a:r>
              <a:rPr lang="en-GB" dirty="0" smtClean="0"/>
              <a:t>, 2006 – Jack Dorsey tweets “Just setting up my </a:t>
            </a:r>
            <a:r>
              <a:rPr lang="en-GB" dirty="0" err="1" smtClean="0"/>
              <a:t>twttr</a:t>
            </a:r>
            <a:r>
              <a:rPr lang="en-GB" dirty="0" smtClean="0"/>
              <a:t>”</a:t>
            </a:r>
          </a:p>
          <a:p>
            <a:endParaRPr lang="en-GB" dirty="0" smtClean="0"/>
          </a:p>
          <a:p>
            <a:r>
              <a:rPr lang="en-GB" dirty="0" smtClean="0"/>
              <a:t>CLICK August </a:t>
            </a:r>
            <a:r>
              <a:rPr lang="en-GB" dirty="0" smtClean="0"/>
              <a:t>2006 – John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launches </a:t>
            </a:r>
            <a:r>
              <a:rPr lang="en-GB" dirty="0" err="1" smtClean="0"/>
              <a:t>jQuery</a:t>
            </a:r>
            <a:r>
              <a:rPr lang="en-GB" dirty="0" smtClean="0"/>
              <a:t> 1.0</a:t>
            </a:r>
          </a:p>
          <a:p>
            <a:endParaRPr lang="en-GB" dirty="0" smtClean="0"/>
          </a:p>
          <a:p>
            <a:r>
              <a:rPr lang="en-GB" dirty="0" smtClean="0"/>
              <a:t>John </a:t>
            </a:r>
            <a:r>
              <a:rPr lang="en-GB" dirty="0" err="1" smtClean="0"/>
              <a:t>Resig</a:t>
            </a:r>
            <a:r>
              <a:rPr lang="en-GB" dirty="0" smtClean="0"/>
              <a:t> is to </a:t>
            </a:r>
            <a:r>
              <a:rPr lang="en-GB" dirty="0" err="1" smtClean="0"/>
              <a:t>Javascript</a:t>
            </a:r>
            <a:r>
              <a:rPr lang="en-GB" dirty="0" smtClean="0"/>
              <a:t> what </a:t>
            </a:r>
            <a:r>
              <a:rPr lang="en-GB" dirty="0" err="1" smtClean="0"/>
              <a:t>Jimi</a:t>
            </a:r>
            <a:r>
              <a:rPr lang="en-GB" dirty="0" smtClean="0"/>
              <a:t> Hendrix was to the electric guitar – he did something singularly amazing</a:t>
            </a:r>
            <a:r>
              <a:rPr lang="en-GB" baseline="0" dirty="0" smtClean="0"/>
              <a:t> that just wouldn't have been possible using anything else.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CLICK January </a:t>
            </a:r>
            <a:r>
              <a:rPr lang="en-GB" dirty="0" smtClean="0"/>
              <a:t>29</a:t>
            </a:r>
            <a:r>
              <a:rPr lang="en-GB" baseline="30000" dirty="0" smtClean="0"/>
              <a:t>th</a:t>
            </a:r>
            <a:r>
              <a:rPr lang="en-GB" dirty="0" smtClean="0"/>
              <a:t>, 2007 – Apple announces the iPhone</a:t>
            </a:r>
          </a:p>
          <a:p>
            <a:r>
              <a:rPr lang="en-GB" baseline="0" dirty="0" smtClean="0"/>
              <a:t>CLICK November </a:t>
            </a:r>
            <a:r>
              <a:rPr lang="en-GB" baseline="0" dirty="0" smtClean="0"/>
              <a:t>5</a:t>
            </a:r>
            <a:r>
              <a:rPr lang="en-GB" baseline="30000" dirty="0" smtClean="0"/>
              <a:t>th</a:t>
            </a:r>
            <a:r>
              <a:rPr lang="en-GB" baseline="0" dirty="0" smtClean="0"/>
              <a:t>, 2007 – Open Handset Alliance announce Android smartphone OS based on Linux Kernel 2.6</a:t>
            </a:r>
          </a:p>
          <a:p>
            <a:r>
              <a:rPr lang="en-GB" dirty="0" smtClean="0"/>
              <a:t>CLICK September </a:t>
            </a:r>
            <a:r>
              <a:rPr lang="en-GB" dirty="0" smtClean="0"/>
              <a:t>2008 – Google release Chrome beta</a:t>
            </a:r>
          </a:p>
          <a:p>
            <a:r>
              <a:rPr lang="en-GB" baseline="0" dirty="0" smtClean="0"/>
              <a:t>CLICK August </a:t>
            </a:r>
            <a:r>
              <a:rPr lang="en-GB" baseline="0" dirty="0" smtClean="0"/>
              <a:t>2009 – </a:t>
            </a:r>
            <a:r>
              <a:rPr lang="en-GB" baseline="0" dirty="0" err="1" smtClean="0"/>
              <a:t>ServerJS</a:t>
            </a:r>
            <a:r>
              <a:rPr lang="en-GB" baseline="0" dirty="0" smtClean="0"/>
              <a:t> renamed to </a:t>
            </a:r>
            <a:r>
              <a:rPr lang="en-GB" baseline="0" dirty="0" err="1" smtClean="0"/>
              <a:t>CommonJS</a:t>
            </a:r>
            <a:endParaRPr lang="en-GB" baseline="0" dirty="0" smtClean="0"/>
          </a:p>
          <a:p>
            <a:pPr lvl="1"/>
            <a:r>
              <a:rPr lang="en-GB" baseline="0" dirty="0" err="1" smtClean="0"/>
              <a:t>NodeJS</a:t>
            </a:r>
            <a:r>
              <a:rPr lang="en-GB" baseline="0" dirty="0" smtClean="0"/>
              <a:t> presented at </a:t>
            </a:r>
            <a:r>
              <a:rPr lang="en-GB" baseline="0" dirty="0" err="1" smtClean="0"/>
              <a:t>JSConf</a:t>
            </a:r>
            <a:endParaRPr lang="en-GB" baseline="0" dirty="0" smtClean="0"/>
          </a:p>
          <a:p>
            <a:r>
              <a:rPr lang="en-GB" baseline="0" dirty="0" smtClean="0"/>
              <a:t>Jan </a:t>
            </a:r>
            <a:r>
              <a:rPr lang="en-GB" baseline="0" dirty="0" smtClean="0"/>
              <a:t>2010</a:t>
            </a:r>
          </a:p>
          <a:p>
            <a:pPr lvl="1"/>
            <a:r>
              <a:rPr lang="en-GB" baseline="0" dirty="0" smtClean="0"/>
              <a:t> Open source </a:t>
            </a:r>
            <a:r>
              <a:rPr lang="en-GB" baseline="0" dirty="0" err="1" smtClean="0"/>
              <a:t>IronJS</a:t>
            </a:r>
            <a:r>
              <a:rPr lang="en-GB" baseline="0" dirty="0" smtClean="0"/>
              <a:t> project announced – a full .NET implementation of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written on top of the DLR using F#</a:t>
            </a:r>
          </a:p>
          <a:p>
            <a:pPr lvl="1"/>
            <a:r>
              <a:rPr lang="en-GB" baseline="0" dirty="0" smtClean="0"/>
              <a:t>CLICK Google </a:t>
            </a:r>
            <a:r>
              <a:rPr lang="en-GB" baseline="0" dirty="0" smtClean="0"/>
              <a:t>launch the Nexus One handset</a:t>
            </a:r>
          </a:p>
          <a:p>
            <a:r>
              <a:rPr lang="en-GB" baseline="0" dirty="0" smtClean="0"/>
              <a:t>CLICK April </a:t>
            </a:r>
            <a:r>
              <a:rPr lang="en-GB" baseline="0" dirty="0" smtClean="0"/>
              <a:t>2010 – Steve Jobs famous “Thoughts on Flash” </a:t>
            </a:r>
          </a:p>
          <a:p>
            <a:r>
              <a:rPr lang="en-GB" baseline="0" dirty="0" smtClean="0"/>
              <a:t>May 2010 – Google announce the “Chrome Web Store</a:t>
            </a:r>
            <a:r>
              <a:rPr lang="en-GB" baseline="0" dirty="0" smtClean="0"/>
              <a:t>”</a:t>
            </a:r>
          </a:p>
          <a:p>
            <a:endParaRPr lang="en-GB" baseline="0" dirty="0" smtClean="0"/>
          </a:p>
          <a:p>
            <a:r>
              <a:rPr lang="en-GB" dirty="0" smtClean="0"/>
              <a:t>The Chrome</a:t>
            </a:r>
            <a:r>
              <a:rPr lang="en-GB" baseline="0" dirty="0" smtClean="0"/>
              <a:t> web store goes live on December 6</a:t>
            </a:r>
            <a:r>
              <a:rPr lang="en-GB" baseline="30000" dirty="0" smtClean="0"/>
              <a:t>th</a:t>
            </a:r>
            <a:r>
              <a:rPr lang="en-GB" baseline="0" dirty="0" smtClean="0"/>
              <a:t>, 2010 – and suddenly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is the backbone of a new software ecosystem. The same code will run on your phone, your browser and your server. It’s in the cloud. It’s on Mac, Linux and Windows, and the age-old promise of “write once, run anywhere” suddenly looks like it might actually come true.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– how does it work?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551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This </a:t>
            </a:r>
            <a:r>
              <a:rPr lang="en-GB" baseline="0" dirty="0" smtClean="0"/>
              <a:t>photograph is not fair. But it made me laugh. Plus, the one on the left is full of browser DOM </a:t>
            </a:r>
            <a:r>
              <a:rPr lang="en-GB" baseline="0" dirty="0" smtClean="0"/>
              <a:t>shit like </a:t>
            </a:r>
            <a:r>
              <a:rPr lang="en-GB" baseline="0" dirty="0" err="1" smtClean="0"/>
              <a:t>document.layers</a:t>
            </a:r>
            <a:r>
              <a:rPr lang="en-GB" baseline="0" dirty="0" smtClean="0"/>
              <a:t> and Netscape 4.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If you’re going to </a:t>
            </a:r>
            <a:r>
              <a:rPr lang="en-GB" baseline="0" dirty="0" err="1" smtClean="0"/>
              <a:t>grok</a:t>
            </a:r>
            <a:r>
              <a:rPr lang="en-GB" baseline="0" dirty="0" smtClean="0"/>
              <a:t>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, there’s a couple of core concepts that, once you get your head around them, everything will start making a lot more sense.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Once you actually want to USE it, there’s a couple of gotchas to watch out for.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384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baseline="0" dirty="0" smtClean="0"/>
              <a:t> is a functional language. Functions are first-class objects – you can copy them, assign them, stick them in arrays, pass them into other functions – anything you can do with a variable, you can do with a function. You can even write functions that return other functions.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baseline="0" dirty="0" smtClean="0"/>
              <a:t> is a functional language. Functions are first-class objects – you can copy them, assign them, stick them in arrays, pass them into other functions – anything you can do with a variable, you can do with a function. You can even write functions that return other functions.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is syntactically valid in C#, Java, C and C++ - so if anyone guesses, I can make sure they guess wrong </a:t>
            </a:r>
            <a:r>
              <a:rPr lang="en-GB" baseline="0" dirty="0" smtClean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231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Self, and other prototype-based languages, the duality between classes and object instances is eliminated.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classical inheritance,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you pass someone an instance of vehicle, the compiler refers to the class declaration to see what it can do.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prototyped inheritance, every instance keeps a REFERENCE to its originating class, but that’s just a loose object reference. Objects are disconnected from their definitions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 inheritance – you get your new Ferrari, and you phone the dealer and say “Hi. What can Ferraris do?”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to stick on allows and a spoiler and go-faster-stripes – you can’t. You need to declare a new class – which is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opening a new Ferrari factory that takes Ferraris from the existing factory and puts stripes on </a:t>
            </a:r>
            <a:r>
              <a:rPr lang="en-GB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them.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 inheritance – you look at </a:t>
            </a:r>
            <a:r>
              <a:rPr lang="en-GB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Ferrari and think “hey, I wonder what </a:t>
            </a:r>
            <a:r>
              <a:rPr lang="en-GB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thing can do?”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you want to stick spoilers and stripes on it – you go right ahead. It’s yours, after all.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52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happens when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call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bob.goFaster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sees whether bob can go fast – and if it can't, it looks to see what Bob was copied from (what was bob's </a:t>
            </a:r>
            <a:r>
              <a:rPr lang="en-GB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asks whether </a:t>
            </a:r>
            <a:r>
              <a:rPr lang="en-GB" sz="1200" b="0" i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 faster.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152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Instances with no class declaration. You just say "put this</a:t>
            </a:r>
            <a:r>
              <a:rPr lang="en-GB" baseline="0" dirty="0" smtClean="0"/>
              <a:t> there, that over there, that over there, and you're done"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67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52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Anyone put Jedi on their census</a:t>
            </a:r>
            <a:r>
              <a:rPr lang="en-GB" baseline="0" dirty="0" smtClean="0"/>
              <a:t> form last week? Yeah? Then I apologise, but I'm about to commit heresy, '</a:t>
            </a:r>
            <a:r>
              <a:rPr lang="en-GB" baseline="0" dirty="0" err="1" smtClean="0"/>
              <a:t>cos</a:t>
            </a:r>
            <a:r>
              <a:rPr lang="en-GB" baseline="0" dirty="0" smtClean="0"/>
              <a:t> whilst your religious leader – the little green guy with the pointy ears – says "there is no try", he clearly wasn't a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programmer…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07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107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Javascript</a:t>
            </a:r>
            <a:r>
              <a:rPr lang="en-GB" dirty="0" smtClean="0"/>
              <a:t> compiler</a:t>
            </a:r>
            <a:r>
              <a:rPr lang="en-GB" baseline="0" dirty="0" smtClean="0"/>
              <a:t> will bite you in the ass. Guaranteed.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141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only place </a:t>
            </a:r>
            <a:r>
              <a:rPr lang="en-GB" dirty="0" err="1" smtClean="0"/>
              <a:t>var</a:t>
            </a:r>
            <a:r>
              <a:rPr lang="en-GB" dirty="0" smtClean="0"/>
              <a:t> means anything is inside a function block.</a:t>
            </a:r>
          </a:p>
          <a:p>
            <a:endParaRPr lang="en-GB" dirty="0" smtClean="0"/>
          </a:p>
          <a:p>
            <a:r>
              <a:rPr lang="en-GB" dirty="0" smtClean="0"/>
              <a:t>Every </a:t>
            </a:r>
            <a:r>
              <a:rPr lang="en-GB" dirty="0" err="1" smtClean="0"/>
              <a:t>var</a:t>
            </a:r>
            <a:r>
              <a:rPr lang="en-GB" dirty="0" smtClean="0"/>
              <a:t> inside a function block is "hoisted" to the top.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7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you're assigning event handlers, you are NOT saying "when I click this button, instantiate</a:t>
            </a:r>
            <a:r>
              <a:rPr lang="en-GB" baseline="0" dirty="0" smtClean="0"/>
              <a:t> a new Controller object and run the Click() method on it" You are saying "there is a block of code that happens to be on that Controller object, and I want you to use that code as your click handler"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"this" does not mean "the object that defined this behaviour", it means "the object that INVOKED this behaviour"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when you assign a code to a button's click event, when the code runs, 'this' refers to the button – NOT to the controller or object that defines it.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Scheme</a:t>
            </a:r>
            <a:r>
              <a:rPr lang="en-GB" baseline="0" dirty="0" smtClean="0"/>
              <a:t> – from whence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took static scoping and its functional programming style.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692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you're assigning event handlers, you are NOT saying "when I click this button, instantiate</a:t>
            </a:r>
            <a:r>
              <a:rPr lang="en-GB" baseline="0" dirty="0" smtClean="0"/>
              <a:t> a new Controller object and run the Click() method on it" You are saying "there is a block of code that happens to be on that Controller object, and I want you to use that code as your click handler"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"this" does not mean "the object that defined this behaviour", it means "the object that INVOKED this behaviour"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when you assign a code to a button's click event, when the code runs, 'this' refers to the button – NOT to the controller or object that defines it.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you're assigning event handlers, you are NOT saying "when I click this button, instantiate</a:t>
            </a:r>
            <a:r>
              <a:rPr lang="en-GB" baseline="0" dirty="0" smtClean="0"/>
              <a:t> a new Controller object and run the Click() method on it" You are saying "there is a block of code that happens to be on that Controller object, and I want you to use that code as your click handler"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"this" does not mean "the object that defined this behaviour", it means "the object that INVOKED this behaviour"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when you assign a code to a button's click event, when the code runs, 'this' refers to the button – NOT to the controller or object that defines it.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When you're assigning event handlers, you are NOT saying "when I click this button, instantiate</a:t>
            </a:r>
            <a:r>
              <a:rPr lang="en-GB" baseline="0" dirty="0" smtClean="0"/>
              <a:t> a new Controller object and run the Click() method on it" You are saying "there is a block of code that happens to be on that Controller object, and I want you to use that code as your click handler"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"this" does not mean "the object that defined this behaviour", it means "the object that INVOKED this behaviour"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when you assign a code to a button's click event, when the code runs, 'this' refers to the button – NOT to the controller or object that defines it.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length</a:t>
            </a:r>
            <a:r>
              <a:rPr lang="en-GB" baseline="0" dirty="0" smtClean="0"/>
              <a:t> of an array is the highest integer index, plus one.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arrays aren't real (they're dynamically allocated so you can't ever go out of bounds). </a:t>
            </a:r>
            <a:r>
              <a:rPr lang="en-GB" baseline="0" dirty="0" err="1" smtClean="0"/>
              <a:t>jQuery</a:t>
            </a:r>
            <a:r>
              <a:rPr lang="en-GB" baseline="0" dirty="0" smtClean="0"/>
              <a:t> riffs on this in a big way, returning collections that define their own indexer properties so they look and behave like arrays, but they're actually the </a:t>
            </a:r>
            <a:r>
              <a:rPr lang="en-GB" baseline="0" dirty="0" err="1" smtClean="0"/>
              <a:t>jQuery</a:t>
            </a:r>
            <a:r>
              <a:rPr lang="en-GB" baseline="0" dirty="0" smtClean="0"/>
              <a:t> object.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 careful.</a:t>
            </a:r>
          </a:p>
          <a:p>
            <a:endParaRPr lang="en-GB" dirty="0" smtClean="0"/>
          </a:p>
          <a:p>
            <a:r>
              <a:rPr lang="en-GB" dirty="0" smtClean="0"/>
              <a:t>Dates</a:t>
            </a:r>
            <a:r>
              <a:rPr lang="en-GB" baseline="0" dirty="0" smtClean="0"/>
              <a:t> – all date/times are true EXCEPT midnight on January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1970. As someone said who was there "It was midnight, New Years Eve, the dawn of a new decade, and there was optimism everywhere; everyone thought Vietnam was over, Nixon was honest, and we'd all be living on the moon by 2001. Looking back on it – it *was* false"</a:t>
            </a:r>
          </a:p>
          <a:p>
            <a:endParaRPr lang="en-GB" baseline="0" dirty="0" smtClean="0"/>
          </a:p>
          <a:p>
            <a:r>
              <a:rPr lang="en-GB" baseline="0" dirty="0" smtClean="0"/>
              <a:t>"false" is true. "0" is true.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"5" + 3 = 53</a:t>
            </a:r>
          </a:p>
          <a:p>
            <a:r>
              <a:rPr lang="en-GB" baseline="0" dirty="0" smtClean="0"/>
              <a:t>"5" – 3 = 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Javascript</a:t>
            </a:r>
            <a:r>
              <a:rPr lang="en-GB" dirty="0" smtClean="0"/>
              <a:t> defines NOTHING. The</a:t>
            </a:r>
            <a:r>
              <a:rPr lang="en-GB" baseline="0" dirty="0" smtClean="0"/>
              <a:t> core language has no networking, no I/O, no </a:t>
            </a:r>
            <a:r>
              <a:rPr lang="en-GB" baseline="0" dirty="0" err="1" smtClean="0"/>
              <a:t>filesystem</a:t>
            </a:r>
            <a:r>
              <a:rPr lang="en-GB" baseline="0" dirty="0" smtClean="0"/>
              <a:t> access – in fact, it doesn't even define any extension mechanism for adding these things.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Making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talk to the rest of the world is ALL about the host – the engine that's actually running the code.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When the engine is a browser,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gets full access to the DOM, and to various things like </a:t>
            </a:r>
            <a:r>
              <a:rPr lang="en-GB" baseline="0" dirty="0" err="1" smtClean="0"/>
              <a:t>XMLHttpRequest</a:t>
            </a:r>
            <a:r>
              <a:rPr lang="en-GB" baseline="0" dirty="0" smtClean="0"/>
              <a:t> that are exposed by the browser's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runtime. You know that slide earlier about "</a:t>
            </a:r>
            <a:r>
              <a:rPr lang="en-GB" baseline="0" dirty="0" err="1" smtClean="0"/>
              <a:t>Javscript</a:t>
            </a:r>
            <a:r>
              <a:rPr lang="en-GB" baseline="0" dirty="0" smtClean="0"/>
              <a:t>: The Complete Guide" </a:t>
            </a:r>
            <a:r>
              <a:rPr lang="en-GB" baseline="0" dirty="0" err="1" smtClean="0"/>
              <a:t>vs</a:t>
            </a:r>
            <a:r>
              <a:rPr lang="en-GB" baseline="0" dirty="0" smtClean="0"/>
              <a:t> "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: The Good Parts" ? That's because the Complete </a:t>
            </a:r>
            <a:r>
              <a:rPr lang="en-GB" baseline="0" dirty="0" err="1" smtClean="0"/>
              <a:t>GUide</a:t>
            </a:r>
            <a:r>
              <a:rPr lang="en-GB" baseline="0" dirty="0" smtClean="0"/>
              <a:t> actually covers every DOM element, event and attribute, and documents their cross-browser implementations and </a:t>
            </a:r>
            <a:r>
              <a:rPr lang="en-GB" baseline="0" dirty="0" err="1" smtClean="0"/>
              <a:t>compability</a:t>
            </a:r>
            <a:r>
              <a:rPr lang="en-GB" baseline="0" dirty="0" smtClean="0"/>
              <a:t> issues.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Defines an extension mechanism for </a:t>
            </a:r>
            <a:r>
              <a:rPr lang="en-GB" dirty="0" err="1" smtClean="0"/>
              <a:t>Javascript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Beautifully</a:t>
            </a:r>
            <a:r>
              <a:rPr lang="en-GB" baseline="0" dirty="0" smtClean="0"/>
              <a:t> done – and we'll look at it in a second.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Also C/C++/Java/C#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6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</a:t>
            </a:r>
            <a:r>
              <a:rPr lang="en-GB" baseline="0" dirty="0" smtClean="0"/>
              <a:t> Algol-60 – a truly remarkable language, and the first language to use lexical scoping.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5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Another C#/C/C++ slide. This is getting silly now.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24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baseline="0" dirty="0" smtClean="0"/>
              <a:t> (yay!)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63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Smalltalk</a:t>
            </a:r>
            <a:r>
              <a:rPr lang="en-GB" baseline="0" dirty="0" smtClean="0"/>
              <a:t> – where EVERYTHING is an object.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4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dirty="0" smtClean="0"/>
              <a:t> – again, but this time OO </a:t>
            </a:r>
            <a:r>
              <a:rPr lang="en-GB" dirty="0" err="1" smtClean="0"/>
              <a:t>javascript</a:t>
            </a:r>
            <a:r>
              <a:rPr lang="en-GB" dirty="0" smtClean="0"/>
              <a:t> based on Smalltalk’s object system.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E7421-152F-4C5F-A339-C37B49386B6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70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9FF1FDB-4612-42CD-8C9A-3A5EF85AE542}" type="datetimeFigureOut">
              <a:rPr lang="en-GB" smtClean="0"/>
              <a:pPr/>
              <a:t>04/04/2011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B8B548-BADF-4327-8D27-B4FBC30564E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7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4.jpeg"/><Relationship Id="rId9" Type="http://schemas.openxmlformats.org/officeDocument/2006/relationships/image" Target="../media/image12.pn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88913"/>
            <a:ext cx="8794750" cy="640873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HTTP/1.1 200 </a:t>
            </a: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Server: 	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skillsmatter.com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		application/x-slides-and-code-and-crap-jokes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Cache-Control</a:t>
            </a:r>
            <a:r>
              <a:rPr lang="en-GB" sz="1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remember, share, tell-your-friends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Content-Length</a:t>
            </a:r>
            <a:r>
              <a:rPr lang="en-GB" sz="1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GB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about-1½-hours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Date</a:t>
            </a:r>
            <a:r>
              <a:rPr lang="en-GB" sz="1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Tue, 05 </a:t>
            </a:r>
            <a:r>
              <a:rPr lang="en-GB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Apr 2011 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18:30:00 BST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Set-Cookie: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		flavour=</a:t>
            </a:r>
            <a:r>
              <a:rPr lang="en-GB" sz="18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chocolate_chip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 path=/;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X-Subject: 	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JavaScript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X-Powered-By: 	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monmouth-coffee-and-80s-music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X-Speaker-Name: 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Dylan Beattie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X-Speaker-Email: 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dylan@dylanbeattie.net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X-Speaker-Twitter</a:t>
            </a: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: 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GB" sz="18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dylanbeattie</a:t>
            </a:r>
            <a:endParaRPr lang="en-GB" sz="1800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X-Speaker-Website: 	</a:t>
            </a:r>
            <a:r>
              <a:rPr lang="en-GB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www.dylanbeattie.net </a:t>
            </a:r>
          </a:p>
        </p:txBody>
      </p:sp>
    </p:spTree>
    <p:extLst>
      <p:ext uri="{BB962C8B-B14F-4D97-AF65-F5344CB8AC3E}">
        <p14:creationId xmlns:p14="http://schemas.microsoft.com/office/powerpoint/2010/main" val="353341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GB" dirty="0" smtClean="0"/>
              <a:t>Name That Language – Round 8</a:t>
            </a:r>
            <a:endParaRPr lang="en-GB" dirty="0"/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 rot="10800000" flipH="1" flipV="1">
            <a:off x="251520" y="2810226"/>
            <a:ext cx="8568952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467544" y="3078003"/>
            <a:ext cx="8208912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Number.prototype.factorial</a:t>
            </a: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= function() {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if (this &lt; 2) return(1);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return(this * ((this - 1).factorial()));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}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hometownboy.files.wordpress.com/2009/06/princeton-university-building-0606200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3"/>
          <a:stretch/>
        </p:blipFill>
        <p:spPr bwMode="auto">
          <a:xfrm>
            <a:off x="0" y="1517858"/>
            <a:ext cx="9144000" cy="53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hometownboy.files.wordpress.com/2009/06/princeton-university-building-0606200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33"/>
          <a:stretch/>
        </p:blipFill>
        <p:spPr bwMode="auto">
          <a:xfrm>
            <a:off x="4564" y="1529571"/>
            <a:ext cx="9144000" cy="53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13846" y="1075710"/>
            <a:ext cx="2903359" cy="6247864"/>
          </a:xfrm>
          <a:prstGeom prst="rect">
            <a:avLst/>
          </a:prstGeom>
          <a:effectLst>
            <a:outerShdw blurRad="25400" dist="228600" dir="3000000" algn="tl" rotWithShape="0">
              <a:prstClr val="black"/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l-GR" sz="40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λ</a:t>
            </a:r>
            <a:endParaRPr lang="en-GB" sz="40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55283"/>
            <a:ext cx="9144000" cy="49705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17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GB" sz="317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5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48880"/>
            <a:ext cx="914400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() + </a:t>
            </a:r>
            <a:r>
              <a:rPr lang="el-GR" sz="1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λ</a:t>
            </a:r>
            <a:endParaRPr lang="en-GB" sz="16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16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2.computer.org/portal/image/image_gallery?uuid=81490020-c983-4a03-b690-2cac0d496bb2&amp;groupId=1464074&amp;t=12513823959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4" y="154811"/>
            <a:ext cx="927648" cy="1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upload.wikimedia.org/wikipedia/commons/thumb/0/0e/Jerry_Sussman.jpg/197px-Jerry_Sussm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30" y="154811"/>
            <a:ext cx="809491" cy="1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2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www.notebookreview.com/assets/703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08" y="1844823"/>
            <a:ext cx="3060778" cy="463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2.computer.org/portal/image/image_gallery?uuid=81490020-c983-4a03-b690-2cac0d496bb2&amp;groupId=1464074&amp;t=12513823959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4" y="154811"/>
            <a:ext cx="927648" cy="1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upload.wikimedia.org/wikipedia/commons/thumb/0/0e/Jerry_Sussman.jpg/197px-Jerry_Sussma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30" y="154811"/>
            <a:ext cx="809491" cy="1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dtimes.com/blog/image.axd?picture=2009%2F4%2Fbrendanei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59" y="154811"/>
            <a:ext cx="934300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0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http://www.notebookreview.com/assets/703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08" y="1844823"/>
            <a:ext cx="3060778" cy="463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2.computer.org/portal/image/image_gallery?uuid=81490020-c983-4a03-b690-2cac0d496bb2&amp;groupId=1464074&amp;t=12513823959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4" y="154811"/>
            <a:ext cx="927648" cy="1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upload.wikimedia.org/wikipedia/commons/thumb/0/0e/Jerry_Sussman.jpg/197px-Jerry_Sussma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30" y="154811"/>
            <a:ext cx="809491" cy="1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sdtimes.com/blog/image.axd?picture=2009%2F4%2Fbrendanei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59" y="154811"/>
            <a:ext cx="934300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res1.windows.microsoft.com/resbox/en/Windows%207/main/4/7/471b4a5f-32fb-4fd2-a4ed-e05e87f490c9/471b4a5f-32fb-4fd2-a4ed-e05e87f490c9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95082">
            <a:off x="2716078" y="2139444"/>
            <a:ext cx="3032396" cy="39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4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09" y="1988840"/>
            <a:ext cx="5184576" cy="458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2.computer.org/portal/image/image_gallery?uuid=81490020-c983-4a03-b690-2cac0d496bb2&amp;groupId=1464074&amp;t=12513823959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4" y="154811"/>
            <a:ext cx="927648" cy="1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upload.wikimedia.org/wikipedia/commons/thumb/0/0e/Jerry_Sussman.jpg/197px-Jerry_Sussma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30" y="154811"/>
            <a:ext cx="809491" cy="1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sdtimes.com/blog/image.axd?picture=2009%2F4%2Fbrendanei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59" y="154811"/>
            <a:ext cx="934300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97" y="154811"/>
            <a:ext cx="988061" cy="117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8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asia.cnet.com/u/028/226/abe3c1f24bb43a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30" y="3698009"/>
            <a:ext cx="2432346" cy="169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en/thumb/a/a6/Alonzo_Church.jpg/225px-Alonzo_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9" y="154811"/>
            <a:ext cx="881526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-formal.stanford.edu/jmc/jmc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03" y="154811"/>
            <a:ext cx="837303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2.computer.org/portal/image/image_gallery?uuid=81490020-c983-4a03-b690-2cac0d496bb2&amp;groupId=1464074&amp;t=12513823959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44" y="154811"/>
            <a:ext cx="927648" cy="11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upload.wikimedia.org/wikipedia/commons/thumb/0/0e/Jerry_Sussman.jpg/197px-Jerry_Sussma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30" y="154811"/>
            <a:ext cx="809491" cy="117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sdtimes.com/blog/image.axd?picture=2009%2F4%2Fbrendanei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59" y="154811"/>
            <a:ext cx="934300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97" y="154811"/>
            <a:ext cx="988061" cy="117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good news today, jQuery 1.44 RC2 has been released today, minor fixes, guess you could step up now. second - if you&amp;#8217;re still interested in what John Resig is/was up to when he started building jQuery you might be interested in &amp;#8220;This Developer&amp;#8217;s Life&amp;#8221; episode called &amp;#8220;Audacity&amp;#8221;, had fun 15mi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894" y="154811"/>
            <a:ext cx="790567" cy="11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fireboxdesign.co.uk/wp-content/uploads/2011/01/jquery_logo_color_onwhite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3483"/>
            <a:ext cx="3446226" cy="8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www.amitbhawani.com/blog/Images/T/Twitter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4863">
            <a:off x="385915" y="3068018"/>
            <a:ext cx="1205098" cy="12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926">
            <a:off x="7211124" y="2827637"/>
            <a:ext cx="1424246" cy="1740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2" b="21862"/>
          <a:stretch/>
        </p:blipFill>
        <p:spPr>
          <a:xfrm>
            <a:off x="6702497" y="4748430"/>
            <a:ext cx="2441501" cy="21031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01" y="4748430"/>
            <a:ext cx="2704019" cy="2109570"/>
          </a:xfrm>
          <a:prstGeom prst="rect">
            <a:avLst/>
          </a:prstGeom>
        </p:spPr>
      </p:pic>
      <p:pic>
        <p:nvPicPr>
          <p:cNvPr id="2050" name="Picture 2" descr="http://www.diretto.org/wp-content/uploads/2010/11/nodejs_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85" y="1763953"/>
            <a:ext cx="2547254" cy="7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529508" y="2693589"/>
            <a:ext cx="1903219" cy="3709726"/>
            <a:chOff x="4529508" y="2693589"/>
            <a:chExt cx="1903219" cy="3709726"/>
          </a:xfrm>
        </p:grpSpPr>
        <p:pic>
          <p:nvPicPr>
            <p:cNvPr id="8200" name="Picture 8" descr="http://blogs.seattleweekly.com/dailyweekly/071221-steve-jobs-vmed4p.widec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65226">
              <a:off x="4529508" y="3982221"/>
              <a:ext cx="1551582" cy="24210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  <p:grpSp>
          <p:nvGrpSpPr>
            <p:cNvPr id="16" name="Group 15"/>
            <p:cNvGrpSpPr/>
            <p:nvPr/>
          </p:nvGrpSpPr>
          <p:grpSpPr>
            <a:xfrm>
              <a:off x="4704535" y="2693589"/>
              <a:ext cx="1728192" cy="1537711"/>
              <a:chOff x="4704535" y="2693589"/>
              <a:chExt cx="1728192" cy="1537711"/>
            </a:xfrm>
          </p:grpSpPr>
          <p:sp>
            <p:nvSpPr>
              <p:cNvPr id="4" name="Cloud Callout 3"/>
              <p:cNvSpPr/>
              <p:nvPr/>
            </p:nvSpPr>
            <p:spPr>
              <a:xfrm>
                <a:off x="4704535" y="2693589"/>
                <a:ext cx="1728192" cy="1537711"/>
              </a:xfrm>
              <a:prstGeom prst="cloudCallou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054" name="Picture 6" descr="http://www.webmonkey.com/wp-content/uploads/2010/06/Flash-logobig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45949">
                <a:off x="5072061" y="2977627"/>
                <a:ext cx="922150" cy="922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8349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http://d3uwin5q170wpc.cloudfront.net/photo/31723_700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0" b="6872"/>
          <a:stretch/>
        </p:blipFill>
        <p:spPr bwMode="auto">
          <a:xfrm>
            <a:off x="-128336" y="0"/>
            <a:ext cx="92723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83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45432"/>
            <a:ext cx="8352928" cy="4131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>
                <a:latin typeface="Consolas" pitchFamily="49" charset="0"/>
                <a:cs typeface="Consolas" pitchFamily="49" charset="0"/>
              </a:rPr>
              <a:t>function combine(f1, f2) {</a:t>
            </a:r>
          </a:p>
          <a:p>
            <a:pPr marL="0" indent="0">
              <a:buNone/>
            </a:pPr>
            <a:r>
              <a:rPr lang="en-GB" sz="4400" dirty="0">
                <a:latin typeface="Consolas" pitchFamily="49" charset="0"/>
                <a:cs typeface="Consolas" pitchFamily="49" charset="0"/>
              </a:rPr>
              <a:t>	return(function(x) { </a:t>
            </a:r>
            <a:r>
              <a:rPr lang="en-GB" sz="44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GB" sz="4400" dirty="0" smtClean="0">
                <a:latin typeface="Consolas" pitchFamily="49" charset="0"/>
                <a:cs typeface="Consolas" pitchFamily="49" charset="0"/>
              </a:rPr>
            </a:br>
            <a:r>
              <a:rPr lang="en-GB" sz="4400" dirty="0" smtClean="0">
                <a:latin typeface="Consolas" pitchFamily="49" charset="0"/>
                <a:cs typeface="Consolas" pitchFamily="49" charset="0"/>
              </a:rPr>
              <a:t>		f1(f2(x</a:t>
            </a:r>
            <a:r>
              <a:rPr lang="en-GB" sz="4400" dirty="0">
                <a:latin typeface="Consolas" pitchFamily="49" charset="0"/>
                <a:cs typeface="Consolas" pitchFamily="49" charset="0"/>
              </a:rPr>
              <a:t>)) </a:t>
            </a:r>
            <a:endParaRPr lang="en-GB" sz="4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sz="4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4400" dirty="0" smtClean="0">
                <a:latin typeface="Consolas" pitchFamily="49" charset="0"/>
                <a:cs typeface="Consolas" pitchFamily="49" charset="0"/>
              </a:rPr>
              <a:t>});</a:t>
            </a:r>
            <a:endParaRPr lang="en-GB" sz="4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GB" sz="4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397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So…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2996952"/>
            <a:ext cx="8077200" cy="1499616"/>
          </a:xfrm>
        </p:spPr>
        <p:txBody>
          <a:bodyPr/>
          <a:lstStyle/>
          <a:p>
            <a:r>
              <a:rPr lang="en-GB" dirty="0" smtClean="0"/>
              <a:t>You think you know </a:t>
            </a:r>
            <a:r>
              <a:rPr lang="en-GB" dirty="0" err="1" smtClean="0"/>
              <a:t>Javascript</a:t>
            </a:r>
            <a:r>
              <a:rPr lang="en-GB" dirty="0" smtClean="0"/>
              <a:t>?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(with cheese &amp; bacon)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000" y="1564432"/>
            <a:ext cx="8591464" cy="51049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addCheese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(food)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return(food + “ plus cheese”);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GB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addBacon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(food)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return(food + “ plus bacon”);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GB" sz="18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makeTasty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(food)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  return(combine(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addCheese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addBacon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GB" sz="1800" b="1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alert(</a:t>
            </a:r>
            <a:r>
              <a:rPr lang="en-GB" sz="1800" b="1" dirty="0" err="1" smtClean="0">
                <a:latin typeface="Consolas" pitchFamily="49" charset="0"/>
                <a:cs typeface="Consolas" pitchFamily="49" charset="0"/>
              </a:rPr>
              <a:t>makeTasty</a:t>
            </a:r>
            <a:r>
              <a:rPr lang="en-GB" sz="1800" b="1" dirty="0" smtClean="0">
                <a:latin typeface="Consolas" pitchFamily="49" charset="0"/>
                <a:cs typeface="Consolas" pitchFamily="49" charset="0"/>
              </a:rPr>
              <a:t>(“burger”));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// will return “burger plus cheese plus bacon”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800" b="1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// ...that SURE IS a Tasty Burger.</a:t>
            </a:r>
            <a:endParaRPr lang="en-GB" sz="1800" b="1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http://www.ifood.tv/files/images/editor/images/American%20Chee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00" y="1700808"/>
            <a:ext cx="313094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4.bp.blogspot.com/_yR4jB2GFmhc/TMRIqHY1uFI/AAAAAAAAAss/xWLQedTTkkI/s1600/ba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159" y="3812421"/>
            <a:ext cx="2662826" cy="145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4.bp.blogspot.com/_yR4jB2GFmhc/TMRIqHY1uFI/AAAAAAAAAss/xWLQedTTkkI/s1600/ba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2702">
            <a:off x="6628928" y="4276467"/>
            <a:ext cx="2292440" cy="125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log.just-eat.co.uk/wp-content/uploads/2011/02/bigkahun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r="7201"/>
          <a:stretch/>
        </p:blipFill>
        <p:spPr bwMode="auto">
          <a:xfrm>
            <a:off x="0" y="1510896"/>
            <a:ext cx="9144000" cy="53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4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Prototyped inheritance</a:t>
            </a:r>
            <a:endParaRPr lang="en-GB" dirty="0"/>
          </a:p>
        </p:txBody>
      </p:sp>
      <p:pic>
        <p:nvPicPr>
          <p:cNvPr id="4098" name="Picture 2" descr="http://www.wall-map.org/wp-content/uploads/2011/03/ferrari-wallpap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6" b="8696"/>
          <a:stretch/>
        </p:blipFill>
        <p:spPr bwMode="auto">
          <a:xfrm>
            <a:off x="-28208" y="1493520"/>
            <a:ext cx="9172208" cy="53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2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Prototyped inheritance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sz="2800" dirty="0" smtClean="0"/>
              <a:t>function Ferrari(</a:t>
            </a:r>
            <a:r>
              <a:rPr lang="en-GB" sz="2800" dirty="0" err="1" smtClean="0"/>
              <a:t>color</a:t>
            </a:r>
            <a:r>
              <a:rPr lang="en-GB" sz="2800" dirty="0" smtClean="0"/>
              <a:t>) {</a:t>
            </a:r>
          </a:p>
          <a:p>
            <a:pPr marL="457200" lvl="1" indent="0">
              <a:buNone/>
            </a:pPr>
            <a:r>
              <a:rPr lang="en-GB" dirty="0" err="1" smtClean="0"/>
              <a:t>this.color</a:t>
            </a:r>
            <a:r>
              <a:rPr lang="en-GB" dirty="0" smtClean="0"/>
              <a:t> = </a:t>
            </a:r>
            <a:r>
              <a:rPr lang="en-GB" dirty="0" err="1" smtClean="0"/>
              <a:t>color</a:t>
            </a:r>
            <a:r>
              <a:rPr lang="en-GB" dirty="0" smtClean="0"/>
              <a:t>;</a:t>
            </a:r>
          </a:p>
          <a:p>
            <a:pPr marL="118872" indent="0">
              <a:buNone/>
            </a:pPr>
            <a:r>
              <a:rPr lang="en-GB" sz="2800" dirty="0" smtClean="0"/>
              <a:t>}	</a:t>
            </a:r>
          </a:p>
          <a:p>
            <a:pPr marL="118872" indent="0">
              <a:buNone/>
            </a:pPr>
            <a:endParaRPr lang="en-GB" sz="2800" dirty="0" smtClean="0"/>
          </a:p>
          <a:p>
            <a:pPr marL="118872" indent="0">
              <a:buNone/>
            </a:pPr>
            <a:r>
              <a:rPr lang="en-GB" sz="2800" dirty="0" err="1" smtClean="0"/>
              <a:t>var</a:t>
            </a:r>
            <a:r>
              <a:rPr lang="en-GB" sz="2800" dirty="0" smtClean="0"/>
              <a:t> bob = new Ferrari("yellow");</a:t>
            </a:r>
          </a:p>
          <a:p>
            <a:pPr marL="118872" indent="0">
              <a:buNone/>
            </a:pPr>
            <a:endParaRPr lang="en-GB" sz="2800" dirty="0" smtClean="0"/>
          </a:p>
          <a:p>
            <a:pPr marL="118872" indent="0">
              <a:buNone/>
            </a:pP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/* … some code here... */</a:t>
            </a:r>
          </a:p>
          <a:p>
            <a:pPr marL="118872" indent="0">
              <a:buNone/>
            </a:pPr>
            <a:endParaRPr lang="en-GB" sz="2800" dirty="0" smtClean="0"/>
          </a:p>
          <a:p>
            <a:pPr marL="118872" indent="0">
              <a:buNone/>
            </a:pPr>
            <a:r>
              <a:rPr lang="en-GB" sz="2800" dirty="0" err="1" smtClean="0"/>
              <a:t>bob.goFaster</a:t>
            </a:r>
            <a:r>
              <a:rPr lang="en-GB" sz="2800" dirty="0" smtClean="0"/>
              <a:t>(); </a:t>
            </a:r>
            <a:r>
              <a:rPr lang="en-GB" sz="2800" dirty="0" smtClean="0">
                <a:solidFill>
                  <a:schemeClr val="bg1">
                    <a:lumMod val="75000"/>
                  </a:schemeClr>
                </a:solidFill>
              </a:rPr>
              <a:t>// what happens here?</a:t>
            </a:r>
          </a:p>
          <a:p>
            <a:pPr marL="118872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9372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blogs-images.forbes.com/johndragoon/files/2010/12/beatles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5000"/>
                    </a14:imgEffect>
                    <a14:imgEffect>
                      <a14:brightnessContrast bright="67000" contras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" t="1839" r="-108" b="19050"/>
          <a:stretch/>
        </p:blipFill>
        <p:spPr bwMode="auto">
          <a:xfrm>
            <a:off x="-7680" y="1432560"/>
            <a:ext cx="9144000" cy="5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</a:t>
            </a:r>
            <a:r>
              <a:rPr lang="en-GB" baseline="0" dirty="0" smtClean="0"/>
              <a:t> Literals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err="1" smtClean="0"/>
              <a:t>var</a:t>
            </a:r>
            <a:r>
              <a:rPr lang="en-GB" dirty="0" smtClean="0"/>
              <a:t> </a:t>
            </a:r>
            <a:r>
              <a:rPr lang="en-GB" dirty="0" err="1" smtClean="0"/>
              <a:t>theBeatles</a:t>
            </a:r>
            <a:r>
              <a:rPr lang="en-GB" dirty="0" smtClean="0"/>
              <a:t> = {</a:t>
            </a:r>
          </a:p>
          <a:p>
            <a:pPr>
              <a:buNone/>
            </a:pPr>
            <a:r>
              <a:rPr lang="en-GB" dirty="0"/>
              <a:t>	</a:t>
            </a:r>
            <a:r>
              <a:rPr lang="en-GB" dirty="0" smtClean="0"/>
              <a:t>guitar: "John Lennon",</a:t>
            </a:r>
          </a:p>
          <a:p>
            <a:pPr>
              <a:buNone/>
            </a:pPr>
            <a:r>
              <a:rPr lang="en-GB" dirty="0" smtClean="0"/>
              <a:t>	guitar: "George Harrison",</a:t>
            </a:r>
          </a:p>
          <a:p>
            <a:pPr>
              <a:buNone/>
            </a:pPr>
            <a:r>
              <a:rPr lang="en-GB" dirty="0"/>
              <a:t>	</a:t>
            </a:r>
            <a:r>
              <a:rPr lang="en-GB" dirty="0" smtClean="0"/>
              <a:t>bass: "Paul McCartney",</a:t>
            </a:r>
          </a:p>
          <a:p>
            <a:pPr>
              <a:buNone/>
            </a:pPr>
            <a:r>
              <a:rPr lang="en-GB" dirty="0"/>
              <a:t>	</a:t>
            </a:r>
            <a:r>
              <a:rPr lang="en-GB" dirty="0" smtClean="0"/>
              <a:t>drums: "</a:t>
            </a:r>
            <a:r>
              <a:rPr lang="en-GB" dirty="0" err="1" smtClean="0"/>
              <a:t>Ringo</a:t>
            </a:r>
            <a:r>
              <a:rPr lang="en-GB" dirty="0" smtClean="0"/>
              <a:t> Starr",</a:t>
            </a:r>
          </a:p>
          <a:p>
            <a:pPr>
              <a:buNone/>
            </a:pPr>
            <a:r>
              <a:rPr lang="en-GB" dirty="0" smtClean="0"/>
              <a:t>	play: function() { </a:t>
            </a:r>
            <a:br>
              <a:rPr lang="en-GB" dirty="0" smtClean="0"/>
            </a:br>
            <a:r>
              <a:rPr lang="en-GB" dirty="0" smtClean="0"/>
              <a:t>	return("Twist and shout!");</a:t>
            </a:r>
          </a:p>
          <a:p>
            <a:pPr>
              <a:buNone/>
            </a:pPr>
            <a:r>
              <a:rPr lang="en-GB" dirty="0"/>
              <a:t>	</a:t>
            </a:r>
            <a:r>
              <a:rPr lang="en-GB" dirty="0" smtClean="0"/>
              <a:t>}</a:t>
            </a:r>
            <a:endParaRPr lang="en-GB" dirty="0"/>
          </a:p>
          <a:p>
            <a:pPr>
              <a:buNone/>
            </a:pPr>
            <a:r>
              <a:rPr lang="en-GB" dirty="0" smtClean="0"/>
              <a:t>};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5231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Objects, Functions, Hashes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GB" dirty="0" smtClean="0"/>
              <a:t>function Ferrari(</a:t>
            </a:r>
            <a:r>
              <a:rPr lang="en-GB" dirty="0" err="1" smtClean="0"/>
              <a:t>color</a:t>
            </a:r>
            <a:r>
              <a:rPr lang="en-GB" dirty="0" smtClean="0"/>
              <a:t>) {</a:t>
            </a:r>
          </a:p>
          <a:p>
            <a:pPr marL="118872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 err="1" smtClean="0"/>
              <a:t>this.color</a:t>
            </a:r>
            <a:r>
              <a:rPr lang="en-GB" dirty="0" smtClean="0"/>
              <a:t> = </a:t>
            </a:r>
            <a:r>
              <a:rPr lang="en-GB" dirty="0" err="1" smtClean="0"/>
              <a:t>color</a:t>
            </a:r>
            <a:r>
              <a:rPr lang="en-GB" dirty="0" smtClean="0"/>
              <a:t>;</a:t>
            </a:r>
          </a:p>
          <a:p>
            <a:pPr marL="118872" indent="0">
              <a:buNone/>
            </a:pPr>
            <a:r>
              <a:rPr lang="en-GB" dirty="0" smtClean="0"/>
              <a:t>}</a:t>
            </a:r>
          </a:p>
          <a:p>
            <a:pPr marL="118872" indent="0">
              <a:buNone/>
            </a:pPr>
            <a:endParaRPr lang="en-GB" dirty="0" smtClean="0"/>
          </a:p>
          <a:p>
            <a:pPr marL="118872" indent="0">
              <a:buNone/>
            </a:pPr>
            <a:r>
              <a:rPr lang="en-GB" dirty="0" err="1" smtClean="0"/>
              <a:t>var</a:t>
            </a:r>
            <a:r>
              <a:rPr lang="en-GB" dirty="0" smtClean="0"/>
              <a:t> bob = new Ferrari("yellow");</a:t>
            </a:r>
          </a:p>
          <a:p>
            <a:pPr marL="118872" indent="0">
              <a:buNone/>
            </a:pPr>
            <a:endParaRPr lang="en-GB" dirty="0"/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// These are equivalent:</a:t>
            </a:r>
          </a:p>
          <a:p>
            <a:pPr marL="118872" indent="0">
              <a:buNone/>
            </a:pPr>
            <a:r>
              <a:rPr lang="en-GB" dirty="0" err="1" smtClean="0"/>
              <a:t>bob.color</a:t>
            </a:r>
            <a:r>
              <a:rPr lang="en-GB" dirty="0" smtClean="0"/>
              <a:t>;</a:t>
            </a:r>
          </a:p>
          <a:p>
            <a:pPr marL="118872" indent="0">
              <a:buNone/>
            </a:pPr>
            <a:r>
              <a:rPr lang="en-GB" dirty="0" smtClean="0"/>
              <a:t>bob['</a:t>
            </a:r>
            <a:r>
              <a:rPr lang="en-GB" dirty="0" err="1" smtClean="0"/>
              <a:t>color</a:t>
            </a:r>
            <a:r>
              <a:rPr lang="en-GB" dirty="0" smtClean="0"/>
              <a:t>'];</a:t>
            </a:r>
          </a:p>
          <a:p>
            <a:pPr marL="11887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44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nut 6"/>
          <p:cNvSpPr/>
          <p:nvPr/>
        </p:nvSpPr>
        <p:spPr>
          <a:xfrm>
            <a:off x="2093600" y="1618144"/>
            <a:ext cx="5040560" cy="4968552"/>
          </a:xfrm>
          <a:prstGeom prst="donut">
            <a:avLst>
              <a:gd name="adj" fmla="val 115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Exceptions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28800"/>
            <a:ext cx="4370238" cy="4564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8422576">
            <a:off x="4252685" y="2036208"/>
            <a:ext cx="695201" cy="41324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58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GB" dirty="0" smtClean="0"/>
              <a:t>try {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   // do something dangerous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   // like wrestling a radioactive shark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   // or connecting to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Sharepoint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web services</a:t>
            </a:r>
          </a:p>
          <a:p>
            <a:pPr marL="118872" indent="0">
              <a:buNone/>
            </a:pPr>
            <a:r>
              <a:rPr lang="en-GB" dirty="0" smtClean="0"/>
              <a:t>} catch(ex) {</a:t>
            </a:r>
          </a:p>
          <a:p>
            <a:pPr marL="118872" indent="0">
              <a:buNone/>
            </a:pPr>
            <a:r>
              <a:rPr lang="en-GB" dirty="0" smtClean="0"/>
              <a:t>    alert(ex);</a:t>
            </a:r>
          </a:p>
          <a:p>
            <a:pPr marL="118872" indent="0">
              <a:buNone/>
            </a:pPr>
            <a:r>
              <a:rPr lang="en-GB" dirty="0" smtClean="0"/>
              <a:t>} finally {</a:t>
            </a:r>
          </a:p>
          <a:p>
            <a:pPr marL="118872" indent="0"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  // clean up radioactive shark mess</a:t>
            </a:r>
          </a:p>
          <a:p>
            <a:pPr marL="118872" indent="0">
              <a:buNone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  // or disconnect from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Sharepoint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service.</a:t>
            </a:r>
          </a:p>
          <a:p>
            <a:pPr marL="118872" indent="0">
              <a:buNone/>
            </a:pPr>
            <a:r>
              <a:rPr lang="en-GB" dirty="0"/>
              <a:t>}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1666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Closures and </a:t>
            </a:r>
            <a:r>
              <a:rPr lang="en-GB" dirty="0" err="1" smtClean="0"/>
              <a:t>Callbacks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GB" dirty="0" smtClean="0"/>
              <a:t>Idiomatic </a:t>
            </a:r>
            <a:r>
              <a:rPr lang="en-GB" dirty="0" err="1" smtClean="0"/>
              <a:t>jQuery</a:t>
            </a:r>
            <a:r>
              <a:rPr lang="en-GB" dirty="0" smtClean="0"/>
              <a:t>:</a:t>
            </a:r>
          </a:p>
          <a:p>
            <a:pPr marL="118872" indent="0">
              <a:buNone/>
            </a:pPr>
            <a:endParaRPr lang="en-GB" dirty="0"/>
          </a:p>
          <a:p>
            <a:pPr marL="118872" indent="0">
              <a:buNone/>
            </a:pPr>
            <a:r>
              <a:rPr lang="en-GB" dirty="0" smtClean="0"/>
              <a:t>$(element).</a:t>
            </a:r>
            <a:r>
              <a:rPr lang="en-GB" dirty="0" err="1" smtClean="0"/>
              <a:t>fadeIn</a:t>
            </a:r>
            <a:r>
              <a:rPr lang="en-GB" dirty="0" smtClean="0"/>
              <a:t>(500, 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function() {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accent6">
                    <a:lumMod val="75000"/>
                  </a:schemeClr>
                </a:solidFill>
              </a:rPr>
              <a:t>element.slideUp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(500, 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function() {</a:t>
            </a:r>
          </a:p>
          <a:p>
            <a:pPr marL="118872" indent="0">
              <a:buNone/>
            </a:pP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b="1" dirty="0" err="1" smtClean="0">
                <a:solidFill>
                  <a:schemeClr val="accent6">
                    <a:lumMod val="75000"/>
                  </a:schemeClr>
                </a:solidFill>
              </a:rPr>
              <a:t>element.remove</a:t>
            </a: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pPr marL="118872" indent="0">
              <a:buNone/>
            </a:pP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</a:rPr>
              <a:t>	}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en-GB" dirty="0" smtClean="0"/>
              <a:t>);</a:t>
            </a:r>
          </a:p>
          <a:p>
            <a:pPr marL="11887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1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Syntactic Goodies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775191"/>
            <a:ext cx="8784976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GB" sz="2800" b="1" dirty="0" smtClean="0"/>
              <a:t>Regex literals:</a:t>
            </a:r>
          </a:p>
          <a:p>
            <a:pPr marL="118872" indent="0">
              <a:buNone/>
            </a:pPr>
            <a:endParaRPr lang="en-GB" sz="2800" dirty="0"/>
          </a:p>
          <a:p>
            <a:pPr marL="118872" indent="0">
              <a:buNone/>
            </a:pPr>
            <a:r>
              <a:rPr lang="en-GB" sz="2800" dirty="0" smtClean="0"/>
              <a:t>if (/jpg$/.test(filename)) alert("It's a JPEG!");</a:t>
            </a:r>
          </a:p>
          <a:p>
            <a:pPr marL="118872" indent="0">
              <a:buNone/>
            </a:pPr>
            <a:endParaRPr lang="en-GB" sz="2800" dirty="0" smtClean="0"/>
          </a:p>
          <a:p>
            <a:pPr marL="118872" indent="0">
              <a:buNone/>
            </a:pPr>
            <a:r>
              <a:rPr lang="en-GB" sz="2800" b="1" dirty="0" smtClean="0"/>
              <a:t>Single or double quotes (just like HTML)</a:t>
            </a:r>
          </a:p>
          <a:p>
            <a:pPr marL="118872" indent="0">
              <a:buNone/>
            </a:pPr>
            <a:endParaRPr lang="en-GB" sz="2800" dirty="0"/>
          </a:p>
          <a:p>
            <a:pPr marL="118872" indent="0">
              <a:buNone/>
            </a:pPr>
            <a:r>
              <a:rPr lang="en-GB" sz="2800" dirty="0" err="1"/>
              <a:t>var</a:t>
            </a:r>
            <a:r>
              <a:rPr lang="en-GB" sz="2800" dirty="0"/>
              <a:t> html = 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'&lt;a </a:t>
            </a:r>
            <a:r>
              <a:rPr lang="en-GB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href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="http://jquery.com/"&gt;</a:t>
            </a:r>
            <a:r>
              <a:rPr lang="en-GB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jQuery</a:t>
            </a:r>
            <a:r>
              <a:rPr lang="en-GB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&lt;/a</a:t>
            </a:r>
            <a:r>
              <a:rPr lang="en-GB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&gt;'</a:t>
            </a:r>
            <a:r>
              <a:rPr lang="en-GB" sz="2800" dirty="0" smtClean="0"/>
              <a:t>;</a:t>
            </a:r>
          </a:p>
          <a:p>
            <a:pPr marL="118872" indent="0">
              <a:buNone/>
            </a:pPr>
            <a:endParaRPr lang="en-GB" sz="2800" dirty="0"/>
          </a:p>
          <a:p>
            <a:pPr marL="118872" indent="0">
              <a:buNone/>
            </a:pPr>
            <a:r>
              <a:rPr lang="en-GB" sz="2800" dirty="0" err="1"/>
              <a:t>var</a:t>
            </a:r>
            <a:r>
              <a:rPr lang="en-GB" sz="2800" dirty="0"/>
              <a:t> html = </a:t>
            </a:r>
            <a:r>
              <a:rPr lang="en-GB" sz="2800" b="1" dirty="0" smtClean="0"/>
              <a:t>"&lt;</a:t>
            </a:r>
            <a:r>
              <a:rPr lang="en-GB" sz="2800" b="1" dirty="0"/>
              <a:t>a </a:t>
            </a:r>
            <a:r>
              <a:rPr lang="en-GB" sz="2800" b="1" dirty="0" err="1"/>
              <a:t>href</a:t>
            </a:r>
            <a:r>
              <a:rPr lang="en-GB" sz="2800" b="1" dirty="0" smtClean="0"/>
              <a:t>='http</a:t>
            </a:r>
            <a:r>
              <a:rPr lang="en-GB" sz="2800" b="1" dirty="0"/>
              <a:t>://jquery.com</a:t>
            </a:r>
            <a:r>
              <a:rPr lang="en-GB" sz="2800" b="1" dirty="0" smtClean="0"/>
              <a:t>/'&gt;</a:t>
            </a:r>
            <a:r>
              <a:rPr lang="en-GB" sz="2800" b="1" dirty="0" err="1"/>
              <a:t>jQuery</a:t>
            </a:r>
            <a:r>
              <a:rPr lang="en-GB" sz="2800" b="1" dirty="0"/>
              <a:t>&lt;/a</a:t>
            </a:r>
            <a:r>
              <a:rPr lang="en-GB" sz="2800" b="1" dirty="0" smtClean="0"/>
              <a:t>&gt;"</a:t>
            </a:r>
            <a:r>
              <a:rPr lang="en-GB" sz="2800" dirty="0" smtClean="0"/>
              <a:t>;</a:t>
            </a:r>
            <a:endParaRPr lang="en-GB" sz="2800" dirty="0"/>
          </a:p>
          <a:p>
            <a:pPr marL="118872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450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dirty="0" smtClean="0"/>
              <a:t>: The Gotchas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69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1</a:t>
            </a:r>
            <a:endParaRPr lang="en-GB" dirty="0"/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 rot="10800000" flipH="1" flipV="1">
            <a:off x="226760" y="2780928"/>
            <a:ext cx="8568952" cy="23083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Factorial(</a:t>
            </a: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n) {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if (n &lt; 2) return(1);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return n * Factorial(n - 1);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Scope and Hoisting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doStuff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x = "Hello!";</a:t>
            </a:r>
          </a:p>
          <a:p>
            <a:pPr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 for(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x = 0; x &lt; 2, x++) {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  alert('Hi');</a:t>
            </a:r>
          </a:p>
          <a:p>
            <a:pPr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   alert(x);</a:t>
            </a:r>
          </a:p>
          <a:p>
            <a:pPr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}</a:t>
            </a:r>
            <a:endParaRPr lang="en-GB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8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and </a:t>
            </a:r>
            <a:r>
              <a:rPr lang="en-GB" dirty="0" smtClean="0"/>
              <a:t>Event Handlers…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229600" cy="4966177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0;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this.fire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		if (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this.shoot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())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18872" indent="0">
              <a:buNone/>
            </a:pP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game = new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fireButton.onclick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game.fire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GB" sz="2800" dirty="0" smtClean="0">
                <a:latin typeface="Consolas" pitchFamily="49" charset="0"/>
                <a:cs typeface="Consolas" pitchFamily="49" charset="0"/>
              </a:rPr>
            </a:b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 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and </a:t>
            </a:r>
            <a:r>
              <a:rPr lang="en-GB" dirty="0" smtClean="0"/>
              <a:t>Event Handlers…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229600" cy="4966177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0;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this.fire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		if (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this.shoot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())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118872" indent="0">
              <a:buNone/>
            </a:pP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game = new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GB" sz="2800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fireButton.onclick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dirty="0" err="1" smtClean="0">
                <a:latin typeface="Consolas" pitchFamily="49" charset="0"/>
                <a:cs typeface="Consolas" pitchFamily="49" charset="0"/>
              </a:rPr>
              <a:t>game.fire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GB" sz="2800" dirty="0" smtClean="0">
                <a:latin typeface="Consolas" pitchFamily="49" charset="0"/>
                <a:cs typeface="Consolas" pitchFamily="49" charset="0"/>
              </a:rPr>
            </a:b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 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6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 and binding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229600" cy="4966177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GB" sz="1800" dirty="0" err="1">
                <a:latin typeface="Consolas" pitchFamily="49" charset="0"/>
                <a:cs typeface="Consolas" pitchFamily="49" charset="0"/>
              </a:rPr>
              <a:t>Function.prototype.bind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function () {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if (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arguments.length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&lt; 2 &amp;&amp; arguments[0] === undefined) {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  return this;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thisObj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this,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Array.prototype.slice.call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(arguments),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args.shift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return function () {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thisObj.apply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args.concat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Array.prototype.slice.call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(arguments)));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118872" indent="0">
              <a:buNone/>
            </a:pPr>
            <a:endParaRPr lang="en-GB" sz="1800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1800" dirty="0" err="1">
                <a:latin typeface="Consolas" pitchFamily="49" charset="0"/>
                <a:cs typeface="Consolas" pitchFamily="49" charset="0"/>
              </a:rPr>
              <a:t>Function.bind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function () {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Array.prototype.slice.call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(arguments);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  return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Function.prototype.bind.apply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args.shift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(), </a:t>
            </a:r>
            <a:r>
              <a:rPr lang="en-GB" sz="1800" dirty="0" err="1">
                <a:latin typeface="Consolas" pitchFamily="49" charset="0"/>
                <a:cs typeface="Consolas" pitchFamily="49" charset="0"/>
              </a:rPr>
              <a:t>args</a:t>
            </a:r>
            <a:r>
              <a:rPr lang="en-GB" sz="1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118872" indent="0">
              <a:buNone/>
            </a:pPr>
            <a:r>
              <a:rPr lang="en-GB" sz="18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38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and </a:t>
            </a:r>
            <a:r>
              <a:rPr lang="en-GB" dirty="0" smtClean="0"/>
              <a:t>Event Handlers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966177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this.fire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	if (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this.shoot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())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this.score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	}</a:t>
            </a:r>
          </a:p>
          <a:p>
            <a:pPr marL="118872" indent="0">
              <a:buNone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118872" indent="0">
              <a:buNone/>
            </a:pPr>
            <a:endParaRPr lang="en-GB" sz="2800" dirty="0" smtClean="0">
              <a:solidFill>
                <a:schemeClr val="bg1">
                  <a:lumMod val="6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game = new </a:t>
            </a: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SpaceInvaders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118872" indent="0">
              <a:buNone/>
            </a:pP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("</a:t>
            </a:r>
            <a:r>
              <a:rPr lang="en-GB" sz="2800" dirty="0" err="1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fireButton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")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fireButton.onclick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GB" sz="2800" b="1" dirty="0" err="1" smtClean="0">
                <a:latin typeface="Consolas" pitchFamily="49" charset="0"/>
                <a:cs typeface="Consolas" pitchFamily="49" charset="0"/>
              </a:rPr>
              <a:t>game.fire.bind</a:t>
            </a:r>
            <a:r>
              <a:rPr lang="en-GB" sz="2800" b="1" dirty="0" smtClean="0">
                <a:latin typeface="Consolas" pitchFamily="49" charset="0"/>
                <a:cs typeface="Consolas" pitchFamily="49" charset="0"/>
              </a:rPr>
              <a:t>(game);</a:t>
            </a:r>
          </a:p>
          <a:p>
            <a:pPr marL="118872" indent="0">
              <a:buNone/>
            </a:pPr>
            <a:r>
              <a:rPr lang="en-GB" sz="28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GB" sz="2800" dirty="0" smtClean="0">
                <a:latin typeface="Consolas" pitchFamily="49" charset="0"/>
                <a:cs typeface="Consolas" pitchFamily="49" charset="0"/>
              </a:rPr>
            </a:br>
            <a:endParaRPr lang="en-GB" sz="2800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sz="2800" dirty="0">
                <a:latin typeface="Consolas" pitchFamily="49" charset="0"/>
                <a:cs typeface="Consolas" pitchFamily="49" charset="0"/>
              </a:rPr>
              <a:t> </a:t>
            </a:r>
            <a:endParaRPr lang="en-GB" sz="28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6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Arrays that aren’t really arrays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aseline="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baseline="0" dirty="0" smtClean="0">
                <a:latin typeface="Consolas" pitchFamily="49" charset="0"/>
                <a:cs typeface="Consolas" pitchFamily="49" charset="0"/>
              </a:rPr>
              <a:t> people = [];</a:t>
            </a:r>
          </a:p>
          <a:p>
            <a:pPr marL="118872" indent="0">
              <a:buNone/>
            </a:pPr>
            <a:endParaRPr lang="en-GB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dirty="0" err="1" smtClean="0">
                <a:latin typeface="Consolas" pitchFamily="49" charset="0"/>
                <a:cs typeface="Consolas" pitchFamily="49" charset="0"/>
              </a:rPr>
              <a:t>people.push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('Alice');</a:t>
            </a:r>
          </a:p>
          <a:p>
            <a:pPr marL="118872" indent="0">
              <a:buNone/>
            </a:pPr>
            <a:endParaRPr lang="en-GB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people[7] = 'Bob'</a:t>
            </a:r>
          </a:p>
          <a:p>
            <a:pPr marL="118872" indent="0">
              <a:buNone/>
            </a:pPr>
            <a:endParaRPr lang="en-GB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people['boss'] = 'Bruce';</a:t>
            </a:r>
          </a:p>
          <a:p>
            <a:pPr marL="118872" indent="0">
              <a:buNone/>
            </a:pPr>
            <a:endParaRPr lang="en-GB" dirty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endParaRPr lang="en-GB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endParaRPr lang="en-GB" dirty="0" smtClean="0">
              <a:latin typeface="Consolas" pitchFamily="49" charset="0"/>
              <a:cs typeface="Consolas" pitchFamily="49" charset="0"/>
            </a:endParaRPr>
          </a:p>
          <a:p>
            <a:pPr marL="118872" indent="0">
              <a:buNone/>
            </a:pPr>
            <a:endParaRPr lang="en-GB" baseline="0" dirty="0" smtClean="0">
              <a:latin typeface="Consolas" pitchFamily="49" charset="0"/>
              <a:cs typeface="Consolas" pitchFamily="49" charset="0"/>
            </a:endParaRPr>
          </a:p>
          <a:p>
            <a:endParaRPr lang="en-GB" baseline="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8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aseline="0" dirty="0" smtClean="0"/>
              <a:t>Type coercion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"</a:t>
            </a:r>
            <a:r>
              <a:rPr lang="en-GB" dirty="0"/>
              <a:t>5" + 3 = </a:t>
            </a:r>
            <a:r>
              <a:rPr lang="en-GB" dirty="0" smtClean="0"/>
              <a:t>53 </a:t>
            </a:r>
            <a:endParaRPr lang="en-GB" i="1" dirty="0" smtClean="0"/>
          </a:p>
          <a:p>
            <a:pPr lvl="1"/>
            <a:r>
              <a:rPr lang="en-GB" i="1" dirty="0" smtClean="0"/>
              <a:t>because string concatenation 'wins'</a:t>
            </a:r>
          </a:p>
          <a:p>
            <a:endParaRPr lang="en-GB" dirty="0"/>
          </a:p>
          <a:p>
            <a:r>
              <a:rPr lang="en-GB" dirty="0"/>
              <a:t>"5" – 3 = </a:t>
            </a:r>
            <a:r>
              <a:rPr lang="en-GB" dirty="0" smtClean="0"/>
              <a:t>2</a:t>
            </a:r>
          </a:p>
          <a:p>
            <a:pPr lvl="1"/>
            <a:r>
              <a:rPr lang="en-GB" i="1" dirty="0" smtClean="0"/>
              <a:t>because the subtraction operator isn't defined for strings, so the "5" is parsed into a number</a:t>
            </a:r>
          </a:p>
          <a:p>
            <a:pPr marL="11887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95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</a:t>
            </a:r>
            <a:r>
              <a:rPr lang="en-GB" dirty="0" err="1" smtClean="0"/>
              <a:t>truthy</a:t>
            </a:r>
            <a:r>
              <a:rPr lang="en-GB" dirty="0" smtClean="0"/>
              <a:t>" and "</a:t>
            </a:r>
            <a:r>
              <a:rPr lang="en-GB" dirty="0" err="1" smtClean="0"/>
              <a:t>falsy</a:t>
            </a:r>
            <a:r>
              <a:rPr lang="en-GB" dirty="0" smtClean="0"/>
              <a:t>"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GB" dirty="0" smtClean="0"/>
              <a:t>False Things:</a:t>
            </a:r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dirty="0" smtClean="0"/>
              <a:t>The empty string</a:t>
            </a:r>
          </a:p>
          <a:p>
            <a:pPr algn="ctr">
              <a:buNone/>
            </a:pPr>
            <a:r>
              <a:rPr lang="en-GB" dirty="0" smtClean="0"/>
              <a:t>Zero</a:t>
            </a:r>
          </a:p>
          <a:p>
            <a:pPr algn="ctr">
              <a:buNone/>
            </a:pPr>
            <a:r>
              <a:rPr lang="en-GB" dirty="0" err="1" smtClean="0"/>
              <a:t>NaN</a:t>
            </a:r>
            <a:endParaRPr lang="en-GB" dirty="0" smtClean="0"/>
          </a:p>
          <a:p>
            <a:pPr algn="ctr">
              <a:buNone/>
            </a:pPr>
            <a:r>
              <a:rPr lang="en-GB" dirty="0" smtClean="0"/>
              <a:t>null</a:t>
            </a:r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dirty="0" smtClean="0"/>
              <a:t>([] == true)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GB" dirty="0" smtClean="0"/>
              <a:t>True Things:</a:t>
            </a:r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dirty="0" smtClean="0"/>
              <a:t>everything else</a:t>
            </a:r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dirty="0" smtClean="0"/>
              <a:t>([])</a:t>
            </a:r>
          </a:p>
          <a:p>
            <a:pPr algn="ctr">
              <a:buNone/>
            </a:pPr>
            <a:endParaRPr lang="en-GB" dirty="0" smtClean="0"/>
          </a:p>
          <a:p>
            <a:pPr algn="ctr">
              <a:buNone/>
            </a:pPr>
            <a:r>
              <a:rPr lang="en-GB" dirty="0" smtClean="0"/>
              <a:t>([] == false)</a:t>
            </a:r>
          </a:p>
        </p:txBody>
      </p:sp>
    </p:spTree>
    <p:extLst>
      <p:ext uri="{BB962C8B-B14F-4D97-AF65-F5344CB8AC3E}">
        <p14:creationId xmlns:p14="http://schemas.microsoft.com/office/powerpoint/2010/main" val="319114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JavaScript</a:t>
            </a:r>
            <a:r>
              <a:rPr lang="en-GB" dirty="0" smtClean="0"/>
              <a:t>: The Missing Pieces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5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pickinglosers.com/files/u11/fon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654314"/>
            <a:ext cx="4176464" cy="5203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895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2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83568" y="2852936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(define (factorial n)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(if (&lt; n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2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)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(1)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(* n (factorial (- n 1))))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Knockout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2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Pop Quiz #1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GB" sz="2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 alerts = 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[];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for(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x = 0; x &lt; 3; x++) {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alerts.push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(function() { </a:t>
            </a:r>
            <a:br>
              <a:rPr lang="en-GB" sz="20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document.write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(x + ', '); </a:t>
            </a:r>
            <a:br>
              <a:rPr lang="en-GB" sz="2000" dirty="0" smtClean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});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GB" sz="2000" dirty="0" smtClean="0">
                <a:latin typeface="Consolas" pitchFamily="49" charset="0"/>
                <a:cs typeface="Consolas" pitchFamily="49" charset="0"/>
              </a:rPr>
            </a:b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y = 0; y &lt; 3; y++) { (alerts[y])(); }</a:t>
            </a:r>
          </a:p>
          <a:p>
            <a:pPr>
              <a:lnSpc>
                <a:spcPct val="120000"/>
              </a:lnSpc>
              <a:buNone/>
            </a:pP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x = 0; x &lt; 3; x++) { (alerts[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])(); }</a:t>
            </a:r>
            <a:endParaRPr lang="en-GB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Layout Engines (</a:t>
            </a:r>
            <a:r>
              <a:rPr lang="en-GB" baseline="0" dirty="0" smtClean="0"/>
              <a:t>Tempo)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3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Pop Quiz #2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556792"/>
            <a:ext cx="4038600" cy="4525963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GetGuru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() {</a:t>
            </a:r>
            <a:r>
              <a:rPr lang="en-GB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GB" sz="2000" dirty="0">
                <a:latin typeface="Consolas" pitchFamily="49" charset="0"/>
                <a:cs typeface="Consolas" pitchFamily="49" charset="0"/>
              </a:rPr>
            </a:b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return {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name = 'Jon Skeet',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 job = 'Guru'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};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4644008" y="1556792"/>
            <a:ext cx="4038600" cy="4525963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GB" sz="2000" dirty="0" err="1" smtClean="0">
                <a:latin typeface="Consolas" pitchFamily="49" charset="0"/>
                <a:cs typeface="Consolas" pitchFamily="49" charset="0"/>
              </a:rPr>
              <a:t>GetGuru</a:t>
            </a: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>
                <a:latin typeface="Consolas" pitchFamily="49" charset="0"/>
                <a:cs typeface="Consolas" pitchFamily="49" charset="0"/>
              </a:rPr>
              <a:t>{</a:t>
            </a:r>
            <a:endParaRPr lang="en-GB" sz="2000" dirty="0" smtClean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return 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name = 'Jon Skeet',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  job = 'Guru'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 smtClean="0">
                <a:latin typeface="Consolas" pitchFamily="49" charset="0"/>
                <a:cs typeface="Consolas" pitchFamily="49" charset="0"/>
              </a:rPr>
              <a:t>  };</a:t>
            </a:r>
          </a:p>
          <a:p>
            <a:pPr>
              <a:lnSpc>
                <a:spcPct val="120000"/>
              </a:lnSpc>
              <a:buNone/>
            </a:pPr>
            <a:r>
              <a:rPr lang="en-GB" sz="20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CommonJS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to use requires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844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Simple Server in </a:t>
            </a:r>
            <a:r>
              <a:rPr lang="en-GB" dirty="0" err="1" smtClean="0"/>
              <a:t>NodeJS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aseline="0" smtClean="0"/>
          </a:p>
          <a:p>
            <a:endParaRPr lang="en-GB" baseline="0" smtClean="0"/>
          </a:p>
          <a:p>
            <a:endParaRPr lang="en-GB" baseline="0" smtClean="0"/>
          </a:p>
          <a:p>
            <a:endParaRPr lang="en-GB" baseline="0" smtClean="0"/>
          </a:p>
        </p:txBody>
      </p:sp>
    </p:spTree>
    <p:extLst>
      <p:ext uri="{BB962C8B-B14F-4D97-AF65-F5344CB8AC3E}">
        <p14:creationId xmlns:p14="http://schemas.microsoft.com/office/powerpoint/2010/main" val="258258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Javascript</a:t>
            </a:r>
            <a:r>
              <a:rPr lang="en-GB" dirty="0" smtClean="0"/>
              <a:t> Pop Quiz #3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try</a:t>
            </a:r>
            <a:r>
              <a:rPr lang="en-GB" dirty="0"/>
              <a:t> </a:t>
            </a:r>
            <a:r>
              <a:rPr lang="en-GB" dirty="0" smtClean="0"/>
              <a:t>{</a:t>
            </a:r>
            <a:br>
              <a:rPr lang="en-GB" dirty="0" smtClean="0"/>
            </a:br>
            <a:r>
              <a:rPr lang="en-GB" dirty="0" smtClean="0"/>
              <a:t>return(true);</a:t>
            </a:r>
          </a:p>
          <a:p>
            <a:pPr>
              <a:buNone/>
            </a:pPr>
            <a:r>
              <a:rPr lang="en-GB" dirty="0" smtClean="0"/>
              <a:t>}</a:t>
            </a:r>
            <a:r>
              <a:rPr lang="en-GB" dirty="0"/>
              <a:t> finally </a:t>
            </a:r>
            <a:r>
              <a:rPr lang="en-GB" dirty="0" smtClean="0"/>
              <a:t>{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return(false);</a:t>
            </a:r>
          </a:p>
          <a:p>
            <a:pPr>
              <a:buNone/>
            </a:pPr>
            <a:r>
              <a:rPr lang="en-GB" dirty="0" smtClean="0"/>
              <a:t>}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Manifests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0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Sockets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0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http://www.dylanbeattie.net/javascript/</a:t>
            </a:r>
          </a:p>
          <a:p>
            <a:r>
              <a:rPr lang="en-GB" dirty="0" smtClean="0"/>
              <a:t>Twitter @</a:t>
            </a:r>
            <a:r>
              <a:rPr lang="en-GB" dirty="0" err="1" smtClean="0"/>
              <a:t>dylanbeattie</a:t>
            </a:r>
            <a:endParaRPr lang="en-GB" dirty="0" smtClean="0"/>
          </a:p>
          <a:p>
            <a:r>
              <a:rPr lang="en-GB" dirty="0" smtClean="0"/>
              <a:t>dylan@dylanbeattie.net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2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3</a:t>
            </a:r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 rot="10800000" flipH="1" flipV="1">
            <a:off x="226760" y="2780928"/>
            <a:ext cx="8568952" cy="23083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Factorial(</a:t>
            </a: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n) {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if (n &lt; 2) return(1);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return n * Factorial(n - 1);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8964488" cy="68580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HTTP/1.1 </a:t>
            </a: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307 Redirect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Location: 	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http://www.theslaughteredlambpub.com/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 		refreshment/x-beer-and-more-crap-jokes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Content-Length: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 	until-they-throw-us-out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X-Thanks-To:	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Steve Sanderson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			Tom Scott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			Ian Cooper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en-GB" sz="1800" dirty="0" err="1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SkillsMatter</a:t>
            </a:r>
            <a:endParaRPr lang="en-GB" sz="1800" dirty="0" smtClean="0">
              <a:solidFill>
                <a:srgbClr val="00FF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X-More-Info-At	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http://www.dylanbeattie.net/javascript/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X-Speaker-Name: 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Dylan Beattie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X-Speaker-Email: 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dylan@dylanbeattie.net</a:t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r>
              <a:rPr lang="en-GB" sz="1800" b="1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X-Speaker-Twitter: 	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GB" sz="1800" dirty="0" err="1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>dylanbeattie</a:t>
            </a:r>
            <a: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GB" sz="1800" dirty="0" smtClean="0">
                <a:solidFill>
                  <a:srgbClr val="00FF00"/>
                </a:solidFill>
                <a:latin typeface="Consolas" pitchFamily="49" charset="0"/>
                <a:cs typeface="Consolas" pitchFamily="49" charset="0"/>
              </a:rPr>
            </a:br>
            <a:endParaRPr lang="en-GB" sz="1800" dirty="0" smtClean="0">
              <a:solidFill>
                <a:srgbClr val="00FF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4</a:t>
            </a:r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25272" y="2780928"/>
            <a:ext cx="864096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PROC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factorial =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(INT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upb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n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)LONG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LONG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INT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: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(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LONG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LONG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INT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z := 1;</a:t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FOR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n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TO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upb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n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DO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z *:= n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OD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;</a:t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z</a:t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)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; </a:t>
            </a:r>
            <a:endParaRPr kumimoji="0" lang="en-GB" sz="2800" b="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5</a:t>
            </a:r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 rot="10800000" flipH="1" flipV="1">
            <a:off x="226760" y="2780928"/>
            <a:ext cx="8568952" cy="23083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Factorial(</a:t>
            </a:r>
            <a:r>
              <a:rPr kumimoji="0" lang="en-US" sz="3600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n) {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if (n &lt; 2) return(1);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return n * Factorial(n - 1);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6</a:t>
            </a:r>
            <a:endParaRPr lang="en-GB" dirty="0"/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 rot="10800000" flipH="1" flipV="1">
            <a:off x="251520" y="2708920"/>
            <a:ext cx="8568952" cy="23083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function Factorial(n) {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if (n &lt; 2) return(1);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return n * Factorial(n - 1);</a:t>
            </a:r>
            <a:b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3600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Name That Language – Round 7</a:t>
            </a:r>
            <a:endParaRPr lang="en-GB" dirty="0"/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 rot="10800000" flipH="1" flipV="1">
            <a:off x="251520" y="2810226"/>
            <a:ext cx="8568952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647564" y="1916832"/>
            <a:ext cx="7776864" cy="43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Number extend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[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my_factorial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[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self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&lt;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0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ifTrue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: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[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  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self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error: </a:t>
            </a:r>
            <a:r>
              <a:rPr lang="en-GB" sz="2800" dirty="0" smtClean="0">
                <a:solidFill>
                  <a:srgbClr val="FF0000"/>
                </a:solidFill>
                <a:latin typeface="Consolas" pitchFamily="49" charset="0"/>
                <a:ea typeface="Times New Roman" pitchFamily="18" charset="0"/>
                <a:cs typeface="Consolas" pitchFamily="49" charset="0"/>
              </a:rPr>
              <a:t>'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error'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]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.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self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isZero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ifTrue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: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[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^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1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]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.</a:t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  ^self *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((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self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- 1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)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en-GB" sz="2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my_factorial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)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  </a:t>
            </a: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]</a:t>
            </a:r>
            <a: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/>
            </a:r>
            <a:br>
              <a:rPr kumimoji="0" lang="en-GB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</a:b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ea typeface="Times New Roman" pitchFamily="18" charset="0"/>
                <a:cs typeface="Consolas" pitchFamily="49" charset="0"/>
              </a:rPr>
              <a:t>]</a:t>
            </a:r>
            <a:endParaRPr kumimoji="0" lang="en-GB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765</TotalTime>
  <Words>3904</Words>
  <Application>Microsoft Office PowerPoint</Application>
  <PresentationFormat>On-screen Show (4:3)</PresentationFormat>
  <Paragraphs>463</Paragraphs>
  <Slides>50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Module</vt:lpstr>
      <vt:lpstr>PowerPoint Presentation</vt:lpstr>
      <vt:lpstr>So…</vt:lpstr>
      <vt:lpstr>Name That Language – Round 1</vt:lpstr>
      <vt:lpstr>Name That Language – Round 2</vt:lpstr>
      <vt:lpstr>Name That Language – Round 3</vt:lpstr>
      <vt:lpstr>Name That Language – Round 4</vt:lpstr>
      <vt:lpstr>Name That Language – Round 5</vt:lpstr>
      <vt:lpstr>Name That Language – Round 6</vt:lpstr>
      <vt:lpstr>Name That Language – Round 7</vt:lpstr>
      <vt:lpstr>Name That Language – Round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</vt:lpstr>
      <vt:lpstr>Functions (with cheese &amp; bacon)</vt:lpstr>
      <vt:lpstr>Prototyped inheritance</vt:lpstr>
      <vt:lpstr>Prototyped inheritance</vt:lpstr>
      <vt:lpstr>Object Literals</vt:lpstr>
      <vt:lpstr>Objects, Functions, Hashes</vt:lpstr>
      <vt:lpstr>Exceptions</vt:lpstr>
      <vt:lpstr>Exceptions</vt:lpstr>
      <vt:lpstr>Closures and Callbacks</vt:lpstr>
      <vt:lpstr>Some Syntactic Goodies</vt:lpstr>
      <vt:lpstr>Javascript: The Gotchas</vt:lpstr>
      <vt:lpstr>Scope and Hoisting</vt:lpstr>
      <vt:lpstr>this and Event Handlers…</vt:lpstr>
      <vt:lpstr>this and Event Handlers…</vt:lpstr>
      <vt:lpstr>call and binding</vt:lpstr>
      <vt:lpstr>this and Event Handlers (2)</vt:lpstr>
      <vt:lpstr>Arrays that aren’t really arrays</vt:lpstr>
      <vt:lpstr>Type coercion</vt:lpstr>
      <vt:lpstr>"truthy" and "falsy"</vt:lpstr>
      <vt:lpstr>JavaScript: The Missing Pieces</vt:lpstr>
      <vt:lpstr>PowerPoint Presentation</vt:lpstr>
      <vt:lpstr>Knockout</vt:lpstr>
      <vt:lpstr>JavaScript Pop Quiz #1</vt:lpstr>
      <vt:lpstr>Layout Engines (Tempo)</vt:lpstr>
      <vt:lpstr>JavaScript Pop Quiz #2</vt:lpstr>
      <vt:lpstr>CommonJS</vt:lpstr>
      <vt:lpstr>A Simple Server in NodeJS</vt:lpstr>
      <vt:lpstr>Javascript Pop Quiz #3</vt:lpstr>
      <vt:lpstr>Manifests</vt:lpstr>
      <vt:lpstr>Web Sockets</vt:lpstr>
      <vt:lpstr>Thank you</vt:lpstr>
      <vt:lpstr>PowerPoint Presentation</vt:lpstr>
    </vt:vector>
  </TitlesOfParts>
  <Company>Spotlight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So…</dc:title>
  <dc:creator>Dylan Beattie</dc:creator>
  <cp:lastModifiedBy>Dylan Beattie</cp:lastModifiedBy>
  <cp:revision>72</cp:revision>
  <dcterms:created xsi:type="dcterms:W3CDTF">2011-03-31T17:46:01Z</dcterms:created>
  <dcterms:modified xsi:type="dcterms:W3CDTF">2011-04-04T22:28:03Z</dcterms:modified>
</cp:coreProperties>
</file>